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31"/>
  </p:notesMasterIdLst>
  <p:sldIdLst>
    <p:sldId id="256" r:id="rId2"/>
    <p:sldId id="2147472956" r:id="rId3"/>
    <p:sldId id="291" r:id="rId4"/>
    <p:sldId id="2147472952" r:id="rId5"/>
    <p:sldId id="4204" r:id="rId6"/>
    <p:sldId id="4205" r:id="rId7"/>
    <p:sldId id="2147472968" r:id="rId8"/>
    <p:sldId id="4207" r:id="rId9"/>
    <p:sldId id="4206" r:id="rId10"/>
    <p:sldId id="4203" r:id="rId11"/>
    <p:sldId id="593" r:id="rId12"/>
    <p:sldId id="4208" r:id="rId13"/>
    <p:sldId id="2147472953" r:id="rId14"/>
    <p:sldId id="636" r:id="rId15"/>
    <p:sldId id="257" r:id="rId16"/>
    <p:sldId id="260" r:id="rId17"/>
    <p:sldId id="2147472950" r:id="rId18"/>
    <p:sldId id="259" r:id="rId19"/>
    <p:sldId id="2147472954" r:id="rId20"/>
    <p:sldId id="675" r:id="rId21"/>
    <p:sldId id="673" r:id="rId22"/>
    <p:sldId id="2147472946" r:id="rId23"/>
    <p:sldId id="2147472948" r:id="rId24"/>
    <p:sldId id="2147472955" r:id="rId25"/>
    <p:sldId id="2147472949" r:id="rId26"/>
    <p:sldId id="478" r:id="rId27"/>
    <p:sldId id="2147472966" r:id="rId28"/>
    <p:sldId id="513" r:id="rId29"/>
    <p:sldId id="2147472967"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showGuides="1">
      <p:cViewPr varScale="1">
        <p:scale>
          <a:sx n="83" d="100"/>
          <a:sy n="83" d="100"/>
        </p:scale>
        <p:origin x="1406" y="67"/>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465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9A41BB-DB4D-4BDC-AD66-B4666DB4556C}" type="datetimeFigureOut">
              <a:rPr lang="fr-FR" smtClean="0"/>
              <a:t>08/12/2022</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17720-C0C1-4766-BE25-190A5B0EA8BD}" type="slidenum">
              <a:rPr lang="fr-FR" smtClean="0"/>
              <a:t>‹N°›</a:t>
            </a:fld>
            <a:endParaRPr lang="fr-FR"/>
          </a:p>
        </p:txBody>
      </p:sp>
    </p:spTree>
    <p:extLst>
      <p:ext uri="{BB962C8B-B14F-4D97-AF65-F5344CB8AC3E}">
        <p14:creationId xmlns:p14="http://schemas.microsoft.com/office/powerpoint/2010/main" val="1496147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2726301-C164-CF4E-A5E0-9C016A248E6E}" type="slidenum">
              <a:rPr lang="fr-FR" smtClean="0"/>
              <a:t>11</a:t>
            </a:fld>
            <a:endParaRPr lang="fr-FR"/>
          </a:p>
        </p:txBody>
      </p:sp>
    </p:spTree>
    <p:extLst>
      <p:ext uri="{BB962C8B-B14F-4D97-AF65-F5344CB8AC3E}">
        <p14:creationId xmlns:p14="http://schemas.microsoft.com/office/powerpoint/2010/main" val="2228429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a:extLst>
              <a:ext uri="{FF2B5EF4-FFF2-40B4-BE49-F238E27FC236}">
                <a16:creationId xmlns:a16="http://schemas.microsoft.com/office/drawing/2014/main" id="{23978987-5EFF-6B41-B0BE-53EFC8E89A95}"/>
              </a:ext>
            </a:extLst>
          </p:cNvPr>
          <p:cNvSpPr>
            <a:spLocks noGrp="1" noRot="1" noChangeAspect="1" noChangeArrowheads="1" noTextEdit="1"/>
          </p:cNvSpPr>
          <p:nvPr>
            <p:ph type="sldImg"/>
          </p:nvPr>
        </p:nvSpPr>
        <p:spPr bwMode="auto">
          <a:xfrm>
            <a:off x="877888" y="736600"/>
            <a:ext cx="4919662" cy="3689350"/>
          </a:xfrm>
          <a:prstGeom prst="rect">
            <a:avLst/>
          </a:prstGeom>
          <a:solidFill>
            <a:srgbClr val="FFFFFF"/>
          </a:solidFill>
          <a:ln>
            <a:solidFill>
              <a:srgbClr val="000000"/>
            </a:solidFill>
            <a:miter lim="800000"/>
            <a:headEnd/>
            <a:tailEnd/>
          </a:ln>
        </p:spPr>
      </p:sp>
      <p:sp>
        <p:nvSpPr>
          <p:cNvPr id="882691" name="Rectangle 3">
            <a:extLst>
              <a:ext uri="{FF2B5EF4-FFF2-40B4-BE49-F238E27FC236}">
                <a16:creationId xmlns:a16="http://schemas.microsoft.com/office/drawing/2014/main" id="{09AA6DC3-14A0-4643-A70E-5E4C2EE6ADC4}"/>
              </a:ext>
            </a:extLst>
          </p:cNvPr>
          <p:cNvSpPr>
            <a:spLocks noGrp="1" noChangeArrowheads="1"/>
          </p:cNvSpPr>
          <p:nvPr>
            <p:ph type="body" idx="1"/>
          </p:nvPr>
        </p:nvSpPr>
        <p:spPr bwMode="auto">
          <a:xfrm>
            <a:off x="889000" y="4670425"/>
            <a:ext cx="4884738" cy="4425950"/>
          </a:xfrm>
          <a:prstGeom prst="rect">
            <a:avLst/>
          </a:prstGeom>
          <a:solidFill>
            <a:srgbClr val="FFFFFF"/>
          </a:solidFill>
          <a:ln>
            <a:solidFill>
              <a:srgbClr val="000000"/>
            </a:solidFill>
            <a:miter lim="800000"/>
            <a:headEnd/>
            <a:tailEnd/>
          </a:ln>
        </p:spPr>
        <p:txBody>
          <a:bodyPr lIns="88888" tIns="44443" rIns="88888" bIns="44443"/>
          <a:lstStyle/>
          <a:p>
            <a:pPr>
              <a:spcBef>
                <a:spcPct val="0"/>
              </a:spcBef>
            </a:pPr>
            <a:r>
              <a:rPr lang="en-US" altLang="fr-FR" sz="1600" b="1"/>
              <a:t>Consider the estimated global prevalence of rotavirus disease to understand its impact</a:t>
            </a:r>
            <a:r>
              <a:rPr lang="en-US" altLang="fr-FR" sz="1600" b="1" baseline="30000"/>
              <a:t>1</a:t>
            </a:r>
            <a:r>
              <a:rPr lang="en-US" altLang="fr-FR" sz="1600" b="1"/>
              <a:t>:</a:t>
            </a:r>
          </a:p>
          <a:p>
            <a:pPr>
              <a:spcBef>
                <a:spcPct val="0"/>
              </a:spcBef>
            </a:pPr>
            <a:endParaRPr lang="en-US" altLang="fr-FR" sz="1600" b="1"/>
          </a:p>
          <a:p>
            <a:pPr>
              <a:spcBef>
                <a:spcPct val="0"/>
              </a:spcBef>
            </a:pPr>
            <a:r>
              <a:rPr lang="en-US" altLang="fr-FR" sz="1600" b="1"/>
              <a:t>Annually, rotavirus is responsible for approximately:</a:t>
            </a:r>
            <a:endParaRPr lang="en-US" altLang="fr-FR" sz="1600"/>
          </a:p>
          <a:p>
            <a:pPr>
              <a:spcBef>
                <a:spcPct val="0"/>
              </a:spcBef>
              <a:buFontTx/>
              <a:buChar char="•"/>
            </a:pPr>
            <a:r>
              <a:rPr lang="en-US" altLang="fr-FR" sz="1600"/>
              <a:t> 111 million episodes of gastroenteritis requiring home care alone</a:t>
            </a:r>
          </a:p>
          <a:p>
            <a:pPr>
              <a:spcBef>
                <a:spcPct val="0"/>
              </a:spcBef>
              <a:buFontTx/>
              <a:buChar char="•"/>
            </a:pPr>
            <a:r>
              <a:rPr lang="en-US" altLang="fr-FR" sz="1600"/>
              <a:t> 25 million cases requiring a clinic visit</a:t>
            </a:r>
          </a:p>
          <a:p>
            <a:pPr>
              <a:spcBef>
                <a:spcPct val="0"/>
              </a:spcBef>
              <a:buFontTx/>
              <a:buChar char="•"/>
            </a:pPr>
            <a:r>
              <a:rPr lang="en-US" altLang="fr-FR" sz="1600"/>
              <a:t> 2 million cases requiring hospitalization</a:t>
            </a:r>
          </a:p>
          <a:p>
            <a:pPr>
              <a:spcBef>
                <a:spcPct val="0"/>
              </a:spcBef>
              <a:buFontTx/>
              <a:buChar char="•"/>
            </a:pPr>
            <a:r>
              <a:rPr lang="en-US" altLang="fr-FR" sz="1600"/>
              <a:t> A median death rate of 440,000 in children less than 5 years old</a:t>
            </a:r>
          </a:p>
          <a:p>
            <a:pPr>
              <a:spcBef>
                <a:spcPct val="0"/>
              </a:spcBef>
            </a:pPr>
            <a:endParaRPr lang="en-US" altLang="fr-FR" sz="1600"/>
          </a:p>
          <a:p>
            <a:pPr>
              <a:spcBef>
                <a:spcPct val="0"/>
              </a:spcBef>
            </a:pPr>
            <a:r>
              <a:rPr lang="en-US" altLang="fr-FR" sz="1600" b="1"/>
              <a:t>This means that by the age of 5 years:</a:t>
            </a:r>
          </a:p>
          <a:p>
            <a:pPr>
              <a:spcBef>
                <a:spcPct val="0"/>
              </a:spcBef>
              <a:buFontTx/>
              <a:buChar char="•"/>
            </a:pPr>
            <a:r>
              <a:rPr lang="en-US" altLang="fr-FR" sz="1600"/>
              <a:t> Almost all children will have an episode of rotavirus gastroenteritis, </a:t>
            </a:r>
          </a:p>
          <a:p>
            <a:pPr>
              <a:spcBef>
                <a:spcPct val="0"/>
              </a:spcBef>
              <a:buFontTx/>
              <a:buChar char="•"/>
            </a:pPr>
            <a:r>
              <a:rPr lang="en-US" altLang="fr-FR" sz="1600"/>
              <a:t> 1 in 5 will require a clinic visit, </a:t>
            </a:r>
          </a:p>
          <a:p>
            <a:pPr>
              <a:spcBef>
                <a:spcPct val="0"/>
              </a:spcBef>
              <a:buFontTx/>
              <a:buChar char="•"/>
            </a:pPr>
            <a:r>
              <a:rPr lang="en-US" altLang="fr-FR" sz="1600"/>
              <a:t> 1 in 65 will require hospitalization, and </a:t>
            </a:r>
          </a:p>
          <a:p>
            <a:pPr>
              <a:spcBef>
                <a:spcPct val="0"/>
              </a:spcBef>
              <a:buFontTx/>
              <a:buChar char="•"/>
            </a:pPr>
            <a:r>
              <a:rPr lang="en-US" altLang="fr-FR" sz="1600"/>
              <a:t> An estimated 1 in 293 will die </a:t>
            </a:r>
          </a:p>
          <a:p>
            <a:pPr>
              <a:spcBef>
                <a:spcPct val="0"/>
              </a:spcBef>
            </a:pPr>
            <a:endParaRPr lang="en-US" altLang="fr-FR" sz="1600"/>
          </a:p>
          <a:p>
            <a:pPr>
              <a:spcBef>
                <a:spcPct val="0"/>
              </a:spcBef>
            </a:pPr>
            <a:r>
              <a:rPr lang="en-US" altLang="fr-FR" sz="1600" baseline="30000"/>
              <a:t>1</a:t>
            </a:r>
            <a:r>
              <a:rPr lang="en-US" altLang="fr-FR" sz="1600"/>
              <a:t>Parashar et al, Emerg Infect Dis 2003 9(5) 565–572</a:t>
            </a:r>
          </a:p>
          <a:p>
            <a:pPr>
              <a:spcBef>
                <a:spcPct val="0"/>
              </a:spcBef>
            </a:pPr>
            <a:endParaRPr lang="en-US" altLang="fr-FR" sz="1600" i="1"/>
          </a:p>
        </p:txBody>
      </p:sp>
    </p:spTree>
    <p:extLst>
      <p:ext uri="{BB962C8B-B14F-4D97-AF65-F5344CB8AC3E}">
        <p14:creationId xmlns:p14="http://schemas.microsoft.com/office/powerpoint/2010/main" val="1520914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normAutofit fontScale="8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effectLst/>
                <a:latin typeface="Arial" panose="020B0604020202020204" pitchFamily="34" charset="0"/>
              </a:rPr>
              <a:t>L'efficacité en vie réelle d'un programme de vaccination maternelle contre la coqueluche a été évaluée dans cinq revues systématiques et méta-analyses (cf. Tableau 7 en annexe) et de nombreuses études d'observation au cours des dernières années. Ces publications ont estimé l'efficacité en vie réelle contre l'infection coquelucheuse, l'hospitalisation et l'admission en urgence pour cause de coqueluche, et la mortalité attribuée à la coqueluche chez le nourrisson.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dirty="0">
                <a:effectLst/>
                <a:latin typeface="Arial" panose="020B0604020202020204" pitchFamily="34" charset="0"/>
              </a:rPr>
              <a:t>La revue systématique avec méta-analyse de Nguyen </a:t>
            </a:r>
            <a:r>
              <a:rPr lang="fr-FR" i="1" dirty="0">
                <a:effectLst/>
                <a:latin typeface="Arial" panose="020B0604020202020204" pitchFamily="34" charset="0"/>
              </a:rPr>
              <a:t>et al. </a:t>
            </a:r>
            <a:r>
              <a:rPr lang="fr-FR" dirty="0">
                <a:effectLst/>
                <a:latin typeface="Arial" panose="020B0604020202020204" pitchFamily="34" charset="0"/>
              </a:rPr>
              <a:t>(64), collige les résultats de sept études (deux études rétrospectives et cinq études cas-témoins). </a:t>
            </a:r>
          </a:p>
          <a:p>
            <a:r>
              <a:rPr lang="fr-FR" dirty="0">
                <a:effectLst/>
                <a:latin typeface="Arial" panose="020B0604020202020204" pitchFamily="34" charset="0"/>
              </a:rPr>
              <a:t>L’analyse exhaustive de la littérature des dix dernières années montre que la vaccination de la femme enceinte contre la coqueluche a une </a:t>
            </a:r>
            <a:r>
              <a:rPr lang="fr-FR" b="1" dirty="0">
                <a:effectLst/>
                <a:latin typeface="Arial" panose="020B0604020202020204" pitchFamily="34" charset="0"/>
              </a:rPr>
              <a:t>efficacité élevée en vie réelle </a:t>
            </a:r>
            <a:r>
              <a:rPr lang="fr-FR" dirty="0">
                <a:effectLst/>
                <a:latin typeface="Arial" panose="020B0604020202020204" pitchFamily="34" charset="0"/>
              </a:rPr>
              <a:t>lorsqu'on estime l'impact sur </a:t>
            </a:r>
            <a:r>
              <a:rPr lang="fr-FR" b="1" dirty="0">
                <a:effectLst/>
                <a:latin typeface="Arial" panose="020B0604020202020204" pitchFamily="34" charset="0"/>
              </a:rPr>
              <a:t>l'infection par la coqueluche</a:t>
            </a:r>
            <a:r>
              <a:rPr lang="fr-FR" dirty="0">
                <a:effectLst/>
                <a:latin typeface="Arial" panose="020B0604020202020204" pitchFamily="34" charset="0"/>
              </a:rPr>
              <a:t>. La méta-analyse incluse rapporte un </a:t>
            </a:r>
            <a:r>
              <a:rPr lang="fr-FR" i="1" dirty="0" err="1">
                <a:effectLst/>
                <a:latin typeface="Arial" panose="020B0604020202020204" pitchFamily="34" charset="0"/>
              </a:rPr>
              <a:t>odds</a:t>
            </a:r>
            <a:r>
              <a:rPr lang="fr-FR" i="1" dirty="0">
                <a:effectLst/>
                <a:latin typeface="Arial" panose="020B0604020202020204" pitchFamily="34" charset="0"/>
              </a:rPr>
              <a:t> ratio </a:t>
            </a:r>
            <a:r>
              <a:rPr lang="fr-FR" dirty="0">
                <a:effectLst/>
                <a:latin typeface="Arial" panose="020B0604020202020204" pitchFamily="34" charset="0"/>
              </a:rPr>
              <a:t>de </a:t>
            </a:r>
            <a:r>
              <a:rPr lang="fr-FR" b="1" dirty="0">
                <a:effectLst/>
                <a:latin typeface="Arial" panose="020B0604020202020204" pitchFamily="34" charset="0"/>
              </a:rPr>
              <a:t>0,22 [IC 95 % : 0,14 ; 0,33] pour la réduction de l'incidence de la coqueluche </a:t>
            </a:r>
            <a:r>
              <a:rPr lang="fr-FR" dirty="0">
                <a:effectLst/>
                <a:latin typeface="Arial" panose="020B0604020202020204" pitchFamily="34" charset="0"/>
              </a:rPr>
              <a:t>chez les nourrissons de moins de trois mois, par rapport aux nourrissons nés de mères non vaccinées. Les estimations directes de l'efficacité vaccinale en vie réelle contre la coqueluche trouvée dans d'autres publications non prises en compte dans la méta-analyse varient de </a:t>
            </a:r>
            <a:r>
              <a:rPr lang="fr-FR" b="1" dirty="0">
                <a:effectLst/>
                <a:latin typeface="Arial" panose="020B0604020202020204" pitchFamily="34" charset="0"/>
              </a:rPr>
              <a:t>80,1 % [IC 95 % : 37,1 ; 93,8] </a:t>
            </a:r>
            <a:r>
              <a:rPr lang="fr-FR" dirty="0">
                <a:effectLst/>
                <a:latin typeface="Arial" panose="020B0604020202020204" pitchFamily="34" charset="0"/>
              </a:rPr>
              <a:t>à </a:t>
            </a:r>
            <a:r>
              <a:rPr lang="fr-FR" b="1" dirty="0">
                <a:effectLst/>
                <a:latin typeface="Arial" panose="020B0604020202020204" pitchFamily="34" charset="0"/>
              </a:rPr>
              <a:t>91 % [IC 95 % : 88 ; 94] </a:t>
            </a:r>
            <a:r>
              <a:rPr lang="fr-FR" dirty="0">
                <a:effectLst/>
                <a:latin typeface="Arial" panose="020B0604020202020204" pitchFamily="34" charset="0"/>
              </a:rPr>
              <a:t>pour les nourrissons âgés de moins de deux à trois mois. </a:t>
            </a:r>
          </a:p>
          <a:p>
            <a:r>
              <a:rPr lang="fr-FR" dirty="0">
                <a:effectLst/>
                <a:latin typeface="Arial" panose="020B0604020202020204" pitchFamily="34" charset="0"/>
              </a:rPr>
              <a:t>La vaccination a eu un impact sur la </a:t>
            </a:r>
            <a:r>
              <a:rPr lang="fr-FR" b="1" dirty="0">
                <a:effectLst/>
                <a:latin typeface="Arial" panose="020B0604020202020204" pitchFamily="34" charset="0"/>
              </a:rPr>
              <a:t>diminution des hospitalisations liées à la coqueluche chez les nourrissons de moins de deux mois </a:t>
            </a:r>
            <a:r>
              <a:rPr lang="fr-FR" dirty="0">
                <a:effectLst/>
                <a:latin typeface="Arial" panose="020B0604020202020204" pitchFamily="34" charset="0"/>
              </a:rPr>
              <a:t>(entre </a:t>
            </a:r>
            <a:r>
              <a:rPr lang="fr-FR" b="1" dirty="0">
                <a:effectLst/>
                <a:latin typeface="Arial" panose="020B0604020202020204" pitchFamily="34" charset="0"/>
              </a:rPr>
              <a:t>58,3 % [IC 95 % : 14,9 ; 79,6] et 84,3 % [IC 95 % : 26,1 ; 96,7] </a:t>
            </a:r>
            <a:r>
              <a:rPr lang="fr-FR" dirty="0">
                <a:effectLst/>
                <a:latin typeface="Arial" panose="020B0604020202020204" pitchFamily="34" charset="0"/>
              </a:rPr>
              <a:t>pour les estimations directes), </a:t>
            </a:r>
            <a:r>
              <a:rPr lang="fr-FR" b="1" dirty="0">
                <a:effectLst/>
                <a:latin typeface="Arial" panose="020B0604020202020204" pitchFamily="34" charset="0"/>
              </a:rPr>
              <a:t>et sur la diminution de la mortalité attribuable à la coqueluche chez le nourrisson de moins de trois mois </a:t>
            </a:r>
            <a:r>
              <a:rPr lang="fr-FR" dirty="0">
                <a:effectLst/>
                <a:latin typeface="Arial" panose="020B0604020202020204" pitchFamily="34" charset="0"/>
              </a:rPr>
              <a:t>(environ 95 % [IC 95 % : 79 ; 100] en Angleterre et au Pays de Galles, bien qu'une deuxième étude réalisée au Mexique chez les </a:t>
            </a:r>
            <a:r>
              <a:rPr lang="fr-FR" dirty="0" err="1">
                <a:effectLst/>
                <a:latin typeface="Arial" panose="020B0604020202020204" pitchFamily="34" charset="0"/>
              </a:rPr>
              <a:t>nourris-sons</a:t>
            </a:r>
            <a:r>
              <a:rPr lang="fr-FR" dirty="0">
                <a:effectLst/>
                <a:latin typeface="Arial" panose="020B0604020202020204" pitchFamily="34" charset="0"/>
              </a:rPr>
              <a:t> de moins de deux mois n'ait pas rapporté de résultat statistiquement significatif). </a:t>
            </a:r>
            <a:endParaRPr lang="fr-FR" dirty="0">
              <a:effectLst/>
              <a:latin typeface="Helvetica" pitchFamily="2" charset="0"/>
            </a:endParaRPr>
          </a:p>
          <a:p>
            <a:r>
              <a:rPr lang="fr-FR" dirty="0">
                <a:effectLst/>
                <a:latin typeface="Helvetica" pitchFamily="2" charset="0"/>
              </a:rPr>
              <a:t>La vaccination pendant la grossesse augmente les taux d’anticorps spécifiques dans le lait maternel par rapport à la vaccination maternelle après l’accouchement.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dirty="0">
                <a:effectLst/>
                <a:latin typeface="Arial" panose="020B0604020202020204" pitchFamily="34" charset="0"/>
              </a:rPr>
              <a:t>La durée exacte de la protection passive contre la coqueluche est inconnue. Certaines études ont suggéré une protection contre la coqueluche entre deux et six mois </a:t>
            </a:r>
          </a:p>
          <a:p>
            <a:endParaRPr lang="fr-FR" dirty="0">
              <a:effectLst/>
              <a:latin typeface="Helvetica" pitchFamily="2" charset="0"/>
            </a:endParaRPr>
          </a:p>
          <a:p>
            <a:endParaRPr lang="fr-FR" dirty="0"/>
          </a:p>
        </p:txBody>
      </p:sp>
      <p:sp>
        <p:nvSpPr>
          <p:cNvPr id="4" name="Espace réservé du numéro de diapositive 3"/>
          <p:cNvSpPr>
            <a:spLocks noGrp="1"/>
          </p:cNvSpPr>
          <p:nvPr>
            <p:ph type="sldNum" sz="quarter" idx="5"/>
          </p:nvPr>
        </p:nvSpPr>
        <p:spPr/>
        <p:txBody>
          <a:bodyPr/>
          <a:lstStyle/>
          <a:p>
            <a:fld id="{55566A65-5850-0B43-B2E6-F4086A27D0E0}" type="slidenum">
              <a:rPr lang="fr-FR" smtClean="0"/>
              <a:pPr/>
              <a:t>22</a:t>
            </a:fld>
            <a:endParaRPr lang="fr-FR"/>
          </a:p>
        </p:txBody>
      </p:sp>
    </p:spTree>
    <p:extLst>
      <p:ext uri="{BB962C8B-B14F-4D97-AF65-F5344CB8AC3E}">
        <p14:creationId xmlns:p14="http://schemas.microsoft.com/office/powerpoint/2010/main" val="2909471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266B0D3-54B7-4958-83B4-2111D169663E}" type="datetime1">
              <a:rPr lang="fr-FR" smtClean="0"/>
              <a:t>08/12/2022</a:t>
            </a:fld>
            <a:endParaRPr lang="fr-FR"/>
          </a:p>
        </p:txBody>
      </p:sp>
      <p:sp>
        <p:nvSpPr>
          <p:cNvPr id="5" name="Footer Placeholder 4"/>
          <p:cNvSpPr>
            <a:spLocks noGrp="1"/>
          </p:cNvSpPr>
          <p:nvPr>
            <p:ph type="ftr" sz="quarter" idx="11"/>
          </p:nvPr>
        </p:nvSpPr>
        <p:spPr/>
        <p:txBody>
          <a:bodyPr/>
          <a:lstStyle/>
          <a:p>
            <a:r>
              <a:rPr lang="fr-FR"/>
              <a:t>webinaire 180123 PB</a:t>
            </a:r>
          </a:p>
        </p:txBody>
      </p:sp>
      <p:sp>
        <p:nvSpPr>
          <p:cNvPr id="6" name="Slide Number Placeholder 5"/>
          <p:cNvSpPr>
            <a:spLocks noGrp="1"/>
          </p:cNvSpPr>
          <p:nvPr>
            <p:ph type="sldNum" sz="quarter" idx="12"/>
          </p:nvPr>
        </p:nvSpPr>
        <p:spPr/>
        <p:txBody>
          <a:bodyPr/>
          <a:lstStyle/>
          <a:p>
            <a:fld id="{E2E323A7-DD2A-430C-B710-2A0CC63FE969}" type="slidenum">
              <a:rPr lang="fr-FR" smtClean="0"/>
              <a:t>‹N°›</a:t>
            </a:fld>
            <a:endParaRPr lang="fr-FR"/>
          </a:p>
        </p:txBody>
      </p:sp>
    </p:spTree>
    <p:extLst>
      <p:ext uri="{BB962C8B-B14F-4D97-AF65-F5344CB8AC3E}">
        <p14:creationId xmlns:p14="http://schemas.microsoft.com/office/powerpoint/2010/main" val="3479312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FE46360-E7A2-4C66-98F6-77838F868282}" type="datetime1">
              <a:rPr lang="fr-FR" smtClean="0"/>
              <a:t>08/12/2022</a:t>
            </a:fld>
            <a:endParaRPr lang="fr-FR"/>
          </a:p>
        </p:txBody>
      </p:sp>
      <p:sp>
        <p:nvSpPr>
          <p:cNvPr id="5" name="Footer Placeholder 4"/>
          <p:cNvSpPr>
            <a:spLocks noGrp="1"/>
          </p:cNvSpPr>
          <p:nvPr>
            <p:ph type="ftr" sz="quarter" idx="11"/>
          </p:nvPr>
        </p:nvSpPr>
        <p:spPr/>
        <p:txBody>
          <a:bodyPr/>
          <a:lstStyle/>
          <a:p>
            <a:r>
              <a:rPr lang="fr-FR"/>
              <a:t>webinaire 180123 PB</a:t>
            </a:r>
          </a:p>
        </p:txBody>
      </p:sp>
      <p:sp>
        <p:nvSpPr>
          <p:cNvPr id="6" name="Slide Number Placeholder 5"/>
          <p:cNvSpPr>
            <a:spLocks noGrp="1"/>
          </p:cNvSpPr>
          <p:nvPr>
            <p:ph type="sldNum" sz="quarter" idx="12"/>
          </p:nvPr>
        </p:nvSpPr>
        <p:spPr/>
        <p:txBody>
          <a:bodyPr/>
          <a:lstStyle/>
          <a:p>
            <a:fld id="{E2E323A7-DD2A-430C-B710-2A0CC63FE969}" type="slidenum">
              <a:rPr lang="fr-FR" smtClean="0"/>
              <a:t>‹N°›</a:t>
            </a:fld>
            <a:endParaRPr lang="fr-FR"/>
          </a:p>
        </p:txBody>
      </p:sp>
    </p:spTree>
    <p:extLst>
      <p:ext uri="{BB962C8B-B14F-4D97-AF65-F5344CB8AC3E}">
        <p14:creationId xmlns:p14="http://schemas.microsoft.com/office/powerpoint/2010/main" val="1790588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DAC70A3-1C93-4B4F-A9F4-AD4827E2652E}" type="datetime1">
              <a:rPr lang="fr-FR" smtClean="0"/>
              <a:t>08/12/2022</a:t>
            </a:fld>
            <a:endParaRPr lang="fr-FR"/>
          </a:p>
        </p:txBody>
      </p:sp>
      <p:sp>
        <p:nvSpPr>
          <p:cNvPr id="5" name="Footer Placeholder 4"/>
          <p:cNvSpPr>
            <a:spLocks noGrp="1"/>
          </p:cNvSpPr>
          <p:nvPr>
            <p:ph type="ftr" sz="quarter" idx="11"/>
          </p:nvPr>
        </p:nvSpPr>
        <p:spPr/>
        <p:txBody>
          <a:bodyPr/>
          <a:lstStyle/>
          <a:p>
            <a:r>
              <a:rPr lang="fr-FR"/>
              <a:t>webinaire 180123 PB</a:t>
            </a:r>
          </a:p>
        </p:txBody>
      </p:sp>
      <p:sp>
        <p:nvSpPr>
          <p:cNvPr id="6" name="Slide Number Placeholder 5"/>
          <p:cNvSpPr>
            <a:spLocks noGrp="1"/>
          </p:cNvSpPr>
          <p:nvPr>
            <p:ph type="sldNum" sz="quarter" idx="12"/>
          </p:nvPr>
        </p:nvSpPr>
        <p:spPr/>
        <p:txBody>
          <a:bodyPr/>
          <a:lstStyle/>
          <a:p>
            <a:fld id="{E2E323A7-DD2A-430C-B710-2A0CC63FE969}" type="slidenum">
              <a:rPr lang="fr-FR" smtClean="0"/>
              <a:t>‹N°›</a:t>
            </a:fld>
            <a:endParaRPr lang="fr-FR"/>
          </a:p>
        </p:txBody>
      </p:sp>
    </p:spTree>
    <p:extLst>
      <p:ext uri="{BB962C8B-B14F-4D97-AF65-F5344CB8AC3E}">
        <p14:creationId xmlns:p14="http://schemas.microsoft.com/office/powerpoint/2010/main" val="245361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5776C841-3E8C-40F1-9126-DBC90EEBD9EC}" type="datetime1">
              <a:rPr lang="fr-FR" smtClean="0"/>
              <a:t>08/12/2022</a:t>
            </a:fld>
            <a:endParaRPr lang="fr-FR"/>
          </a:p>
        </p:txBody>
      </p:sp>
      <p:sp>
        <p:nvSpPr>
          <p:cNvPr id="5" name="Footer Placeholder 4"/>
          <p:cNvSpPr>
            <a:spLocks noGrp="1"/>
          </p:cNvSpPr>
          <p:nvPr>
            <p:ph type="ftr" sz="quarter" idx="11"/>
          </p:nvPr>
        </p:nvSpPr>
        <p:spPr/>
        <p:txBody>
          <a:bodyPr/>
          <a:lstStyle/>
          <a:p>
            <a:r>
              <a:rPr lang="fr-FR"/>
              <a:t>webinaire 180123 PB</a:t>
            </a:r>
          </a:p>
        </p:txBody>
      </p:sp>
      <p:sp>
        <p:nvSpPr>
          <p:cNvPr id="6" name="Slide Number Placeholder 5"/>
          <p:cNvSpPr>
            <a:spLocks noGrp="1"/>
          </p:cNvSpPr>
          <p:nvPr>
            <p:ph type="sldNum" sz="quarter" idx="12"/>
          </p:nvPr>
        </p:nvSpPr>
        <p:spPr/>
        <p:txBody>
          <a:bodyPr/>
          <a:lstStyle/>
          <a:p>
            <a:fld id="{E2E323A7-DD2A-430C-B710-2A0CC63FE969}" type="slidenum">
              <a:rPr lang="fr-FR" smtClean="0"/>
              <a:t>‹N°›</a:t>
            </a:fld>
            <a:endParaRPr lang="fr-FR"/>
          </a:p>
        </p:txBody>
      </p:sp>
    </p:spTree>
    <p:extLst>
      <p:ext uri="{BB962C8B-B14F-4D97-AF65-F5344CB8AC3E}">
        <p14:creationId xmlns:p14="http://schemas.microsoft.com/office/powerpoint/2010/main" val="4084568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1575B34-FA45-40D0-A46B-177E80688164}" type="datetime1">
              <a:rPr lang="fr-FR" smtClean="0"/>
              <a:t>08/12/2022</a:t>
            </a:fld>
            <a:endParaRPr lang="fr-FR"/>
          </a:p>
        </p:txBody>
      </p:sp>
      <p:sp>
        <p:nvSpPr>
          <p:cNvPr id="5" name="Footer Placeholder 4"/>
          <p:cNvSpPr>
            <a:spLocks noGrp="1"/>
          </p:cNvSpPr>
          <p:nvPr>
            <p:ph type="ftr" sz="quarter" idx="11"/>
          </p:nvPr>
        </p:nvSpPr>
        <p:spPr/>
        <p:txBody>
          <a:bodyPr/>
          <a:lstStyle/>
          <a:p>
            <a:r>
              <a:rPr lang="fr-FR"/>
              <a:t>webinaire 180123 PB</a:t>
            </a:r>
          </a:p>
        </p:txBody>
      </p:sp>
      <p:sp>
        <p:nvSpPr>
          <p:cNvPr id="6" name="Slide Number Placeholder 5"/>
          <p:cNvSpPr>
            <a:spLocks noGrp="1"/>
          </p:cNvSpPr>
          <p:nvPr>
            <p:ph type="sldNum" sz="quarter" idx="12"/>
          </p:nvPr>
        </p:nvSpPr>
        <p:spPr/>
        <p:txBody>
          <a:bodyPr/>
          <a:lstStyle/>
          <a:p>
            <a:fld id="{E2E323A7-DD2A-430C-B710-2A0CC63FE969}" type="slidenum">
              <a:rPr lang="fr-FR" smtClean="0"/>
              <a:t>‹N°›</a:t>
            </a:fld>
            <a:endParaRPr lang="fr-FR"/>
          </a:p>
        </p:txBody>
      </p:sp>
    </p:spTree>
    <p:extLst>
      <p:ext uri="{BB962C8B-B14F-4D97-AF65-F5344CB8AC3E}">
        <p14:creationId xmlns:p14="http://schemas.microsoft.com/office/powerpoint/2010/main" val="2907293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F94C02B-BAF6-4671-A47F-DD15B79C7674}" type="datetime1">
              <a:rPr lang="fr-FR" smtClean="0"/>
              <a:t>08/12/2022</a:t>
            </a:fld>
            <a:endParaRPr lang="fr-FR"/>
          </a:p>
        </p:txBody>
      </p:sp>
      <p:sp>
        <p:nvSpPr>
          <p:cNvPr id="6" name="Footer Placeholder 5"/>
          <p:cNvSpPr>
            <a:spLocks noGrp="1"/>
          </p:cNvSpPr>
          <p:nvPr>
            <p:ph type="ftr" sz="quarter" idx="11"/>
          </p:nvPr>
        </p:nvSpPr>
        <p:spPr/>
        <p:txBody>
          <a:bodyPr/>
          <a:lstStyle/>
          <a:p>
            <a:r>
              <a:rPr lang="fr-FR"/>
              <a:t>webinaire 180123 PB</a:t>
            </a:r>
          </a:p>
        </p:txBody>
      </p:sp>
      <p:sp>
        <p:nvSpPr>
          <p:cNvPr id="7" name="Slide Number Placeholder 6"/>
          <p:cNvSpPr>
            <a:spLocks noGrp="1"/>
          </p:cNvSpPr>
          <p:nvPr>
            <p:ph type="sldNum" sz="quarter" idx="12"/>
          </p:nvPr>
        </p:nvSpPr>
        <p:spPr/>
        <p:txBody>
          <a:bodyPr/>
          <a:lstStyle/>
          <a:p>
            <a:fld id="{E2E323A7-DD2A-430C-B710-2A0CC63FE969}" type="slidenum">
              <a:rPr lang="fr-FR" smtClean="0"/>
              <a:t>‹N°›</a:t>
            </a:fld>
            <a:endParaRPr lang="fr-FR"/>
          </a:p>
        </p:txBody>
      </p:sp>
    </p:spTree>
    <p:extLst>
      <p:ext uri="{BB962C8B-B14F-4D97-AF65-F5344CB8AC3E}">
        <p14:creationId xmlns:p14="http://schemas.microsoft.com/office/powerpoint/2010/main" val="1014236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1"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286B9F4-BF2B-4DB3-9687-BA425F0DD64E}" type="datetime1">
              <a:rPr lang="fr-FR" smtClean="0"/>
              <a:t>08/12/2022</a:t>
            </a:fld>
            <a:endParaRPr lang="fr-FR"/>
          </a:p>
        </p:txBody>
      </p:sp>
      <p:sp>
        <p:nvSpPr>
          <p:cNvPr id="8" name="Footer Placeholder 7"/>
          <p:cNvSpPr>
            <a:spLocks noGrp="1"/>
          </p:cNvSpPr>
          <p:nvPr>
            <p:ph type="ftr" sz="quarter" idx="11"/>
          </p:nvPr>
        </p:nvSpPr>
        <p:spPr/>
        <p:txBody>
          <a:bodyPr/>
          <a:lstStyle/>
          <a:p>
            <a:r>
              <a:rPr lang="fr-FR"/>
              <a:t>webinaire 180123 PB</a:t>
            </a:r>
          </a:p>
        </p:txBody>
      </p:sp>
      <p:sp>
        <p:nvSpPr>
          <p:cNvPr id="9" name="Slide Number Placeholder 8"/>
          <p:cNvSpPr>
            <a:spLocks noGrp="1"/>
          </p:cNvSpPr>
          <p:nvPr>
            <p:ph type="sldNum" sz="quarter" idx="12"/>
          </p:nvPr>
        </p:nvSpPr>
        <p:spPr/>
        <p:txBody>
          <a:bodyPr/>
          <a:lstStyle/>
          <a:p>
            <a:fld id="{E2E323A7-DD2A-430C-B710-2A0CC63FE969}" type="slidenum">
              <a:rPr lang="fr-FR" smtClean="0"/>
              <a:t>‹N°›</a:t>
            </a:fld>
            <a:endParaRPr lang="fr-FR"/>
          </a:p>
        </p:txBody>
      </p:sp>
    </p:spTree>
    <p:extLst>
      <p:ext uri="{BB962C8B-B14F-4D97-AF65-F5344CB8AC3E}">
        <p14:creationId xmlns:p14="http://schemas.microsoft.com/office/powerpoint/2010/main" val="2845194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D05BF16-60A9-4BFD-A0C2-5C9EE32BC48E}" type="datetime1">
              <a:rPr lang="fr-FR" smtClean="0"/>
              <a:t>08/12/2022</a:t>
            </a:fld>
            <a:endParaRPr lang="fr-FR"/>
          </a:p>
        </p:txBody>
      </p:sp>
      <p:sp>
        <p:nvSpPr>
          <p:cNvPr id="4" name="Footer Placeholder 3"/>
          <p:cNvSpPr>
            <a:spLocks noGrp="1"/>
          </p:cNvSpPr>
          <p:nvPr>
            <p:ph type="ftr" sz="quarter" idx="11"/>
          </p:nvPr>
        </p:nvSpPr>
        <p:spPr/>
        <p:txBody>
          <a:bodyPr/>
          <a:lstStyle/>
          <a:p>
            <a:r>
              <a:rPr lang="fr-FR"/>
              <a:t>webinaire 180123 PB</a:t>
            </a:r>
          </a:p>
        </p:txBody>
      </p:sp>
      <p:sp>
        <p:nvSpPr>
          <p:cNvPr id="5" name="Slide Number Placeholder 4"/>
          <p:cNvSpPr>
            <a:spLocks noGrp="1"/>
          </p:cNvSpPr>
          <p:nvPr>
            <p:ph type="sldNum" sz="quarter" idx="12"/>
          </p:nvPr>
        </p:nvSpPr>
        <p:spPr/>
        <p:txBody>
          <a:bodyPr/>
          <a:lstStyle/>
          <a:p>
            <a:fld id="{E2E323A7-DD2A-430C-B710-2A0CC63FE969}" type="slidenum">
              <a:rPr lang="fr-FR" smtClean="0"/>
              <a:t>‹N°›</a:t>
            </a:fld>
            <a:endParaRPr lang="fr-FR"/>
          </a:p>
        </p:txBody>
      </p:sp>
    </p:spTree>
    <p:extLst>
      <p:ext uri="{BB962C8B-B14F-4D97-AF65-F5344CB8AC3E}">
        <p14:creationId xmlns:p14="http://schemas.microsoft.com/office/powerpoint/2010/main" val="3715243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0FF4F-4A7E-4DD5-BB51-43E41E14E876}" type="datetime1">
              <a:rPr lang="fr-FR" smtClean="0"/>
              <a:t>08/12/2022</a:t>
            </a:fld>
            <a:endParaRPr lang="fr-FR"/>
          </a:p>
        </p:txBody>
      </p:sp>
      <p:sp>
        <p:nvSpPr>
          <p:cNvPr id="3" name="Footer Placeholder 2"/>
          <p:cNvSpPr>
            <a:spLocks noGrp="1"/>
          </p:cNvSpPr>
          <p:nvPr>
            <p:ph type="ftr" sz="quarter" idx="11"/>
          </p:nvPr>
        </p:nvSpPr>
        <p:spPr/>
        <p:txBody>
          <a:bodyPr/>
          <a:lstStyle/>
          <a:p>
            <a:r>
              <a:rPr lang="fr-FR"/>
              <a:t>webinaire 180123 PB</a:t>
            </a:r>
          </a:p>
        </p:txBody>
      </p:sp>
      <p:sp>
        <p:nvSpPr>
          <p:cNvPr id="4" name="Slide Number Placeholder 3"/>
          <p:cNvSpPr>
            <a:spLocks noGrp="1"/>
          </p:cNvSpPr>
          <p:nvPr>
            <p:ph type="sldNum" sz="quarter" idx="12"/>
          </p:nvPr>
        </p:nvSpPr>
        <p:spPr/>
        <p:txBody>
          <a:bodyPr/>
          <a:lstStyle/>
          <a:p>
            <a:fld id="{E2E323A7-DD2A-430C-B710-2A0CC63FE969}" type="slidenum">
              <a:rPr lang="fr-FR" smtClean="0"/>
              <a:t>‹N°›</a:t>
            </a:fld>
            <a:endParaRPr lang="fr-FR"/>
          </a:p>
        </p:txBody>
      </p:sp>
    </p:spTree>
    <p:extLst>
      <p:ext uri="{BB962C8B-B14F-4D97-AF65-F5344CB8AC3E}">
        <p14:creationId xmlns:p14="http://schemas.microsoft.com/office/powerpoint/2010/main" val="101329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FB7A683-05E4-4211-BC38-C4090854B430}" type="datetime1">
              <a:rPr lang="fr-FR" smtClean="0"/>
              <a:t>08/12/2022</a:t>
            </a:fld>
            <a:endParaRPr lang="fr-FR"/>
          </a:p>
        </p:txBody>
      </p:sp>
      <p:sp>
        <p:nvSpPr>
          <p:cNvPr id="6" name="Footer Placeholder 5"/>
          <p:cNvSpPr>
            <a:spLocks noGrp="1"/>
          </p:cNvSpPr>
          <p:nvPr>
            <p:ph type="ftr" sz="quarter" idx="11"/>
          </p:nvPr>
        </p:nvSpPr>
        <p:spPr/>
        <p:txBody>
          <a:bodyPr/>
          <a:lstStyle/>
          <a:p>
            <a:r>
              <a:rPr lang="fr-FR"/>
              <a:t>webinaire 180123 PB</a:t>
            </a:r>
          </a:p>
        </p:txBody>
      </p:sp>
      <p:sp>
        <p:nvSpPr>
          <p:cNvPr id="7" name="Slide Number Placeholder 6"/>
          <p:cNvSpPr>
            <a:spLocks noGrp="1"/>
          </p:cNvSpPr>
          <p:nvPr>
            <p:ph type="sldNum" sz="quarter" idx="12"/>
          </p:nvPr>
        </p:nvSpPr>
        <p:spPr/>
        <p:txBody>
          <a:bodyPr/>
          <a:lstStyle/>
          <a:p>
            <a:fld id="{E2E323A7-DD2A-430C-B710-2A0CC63FE969}" type="slidenum">
              <a:rPr lang="fr-FR" smtClean="0"/>
              <a:t>‹N°›</a:t>
            </a:fld>
            <a:endParaRPr lang="fr-FR"/>
          </a:p>
        </p:txBody>
      </p:sp>
    </p:spTree>
    <p:extLst>
      <p:ext uri="{BB962C8B-B14F-4D97-AF65-F5344CB8AC3E}">
        <p14:creationId xmlns:p14="http://schemas.microsoft.com/office/powerpoint/2010/main" val="1531237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0C71EF0-C694-432A-91B6-31301A4B6BBB}" type="datetime1">
              <a:rPr lang="fr-FR" smtClean="0"/>
              <a:t>08/12/2022</a:t>
            </a:fld>
            <a:endParaRPr lang="fr-FR"/>
          </a:p>
        </p:txBody>
      </p:sp>
      <p:sp>
        <p:nvSpPr>
          <p:cNvPr id="6" name="Footer Placeholder 5"/>
          <p:cNvSpPr>
            <a:spLocks noGrp="1"/>
          </p:cNvSpPr>
          <p:nvPr>
            <p:ph type="ftr" sz="quarter" idx="11"/>
          </p:nvPr>
        </p:nvSpPr>
        <p:spPr/>
        <p:txBody>
          <a:bodyPr/>
          <a:lstStyle/>
          <a:p>
            <a:r>
              <a:rPr lang="fr-FR"/>
              <a:t>webinaire 180123 PB</a:t>
            </a:r>
          </a:p>
        </p:txBody>
      </p:sp>
      <p:sp>
        <p:nvSpPr>
          <p:cNvPr id="7" name="Slide Number Placeholder 6"/>
          <p:cNvSpPr>
            <a:spLocks noGrp="1"/>
          </p:cNvSpPr>
          <p:nvPr>
            <p:ph type="sldNum" sz="quarter" idx="12"/>
          </p:nvPr>
        </p:nvSpPr>
        <p:spPr/>
        <p:txBody>
          <a:bodyPr/>
          <a:lstStyle/>
          <a:p>
            <a:fld id="{E2E323A7-DD2A-430C-B710-2A0CC63FE969}" type="slidenum">
              <a:rPr lang="fr-FR" smtClean="0"/>
              <a:t>‹N°›</a:t>
            </a:fld>
            <a:endParaRPr lang="fr-FR"/>
          </a:p>
        </p:txBody>
      </p:sp>
    </p:spTree>
    <p:extLst>
      <p:ext uri="{BB962C8B-B14F-4D97-AF65-F5344CB8AC3E}">
        <p14:creationId xmlns:p14="http://schemas.microsoft.com/office/powerpoint/2010/main" val="554086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BA61E8-009C-478C-A252-B292BED3BA63}" type="datetime1">
              <a:rPr lang="fr-FR" smtClean="0"/>
              <a:t>08/12/2022</a:t>
            </a:fld>
            <a:endParaRPr lang="fr-F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webinaire 180123 PB</a:t>
            </a: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323A7-DD2A-430C-B710-2A0CC63FE969}" type="slidenum">
              <a:rPr lang="fr-FR" smtClean="0"/>
              <a:t>‹N°›</a:t>
            </a:fld>
            <a:endParaRPr lang="fr-FR"/>
          </a:p>
        </p:txBody>
      </p:sp>
    </p:spTree>
    <p:extLst>
      <p:ext uri="{BB962C8B-B14F-4D97-AF65-F5344CB8AC3E}">
        <p14:creationId xmlns:p14="http://schemas.microsoft.com/office/powerpoint/2010/main" val="221407052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has-sante.fr/jcms/p_3183910/fr/recommandation-vaccinale-contre-les-meningocoques-des-serogroupes-a-c-w-et-y-revision-de-la-strategie-vaccinale-et-determination-de-la-place-des-vaccins-meningococciques-tetravalent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professeur-joyeux.com/le-pasteur-et-le-chirurgien/" TargetMode="External"/><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87EC79-2AD6-7C8D-0178-5FEB2568D0C2}"/>
              </a:ext>
            </a:extLst>
          </p:cNvPr>
          <p:cNvSpPr>
            <a:spLocks noGrp="1"/>
          </p:cNvSpPr>
          <p:nvPr>
            <p:ph type="ctrTitle"/>
          </p:nvPr>
        </p:nvSpPr>
        <p:spPr/>
        <p:txBody>
          <a:bodyPr/>
          <a:lstStyle/>
          <a:p>
            <a:r>
              <a:rPr lang="fr-FR" dirty="0">
                <a:latin typeface="Times New Roman" panose="02020603050405020304" pitchFamily="18" charset="0"/>
                <a:cs typeface="Times New Roman" panose="02020603050405020304" pitchFamily="18" charset="0"/>
              </a:rPr>
              <a:t>Vaccinations chez l’enfant en France</a:t>
            </a:r>
          </a:p>
        </p:txBody>
      </p:sp>
      <p:sp>
        <p:nvSpPr>
          <p:cNvPr id="3" name="Sous-titre 2">
            <a:extLst>
              <a:ext uri="{FF2B5EF4-FFF2-40B4-BE49-F238E27FC236}">
                <a16:creationId xmlns:a16="http://schemas.microsoft.com/office/drawing/2014/main" id="{684E8F3D-86ED-E745-445B-96940707AF0C}"/>
              </a:ext>
            </a:extLst>
          </p:cNvPr>
          <p:cNvSpPr>
            <a:spLocks noGrp="1"/>
          </p:cNvSpPr>
          <p:nvPr>
            <p:ph type="subTitle" idx="1"/>
          </p:nvPr>
        </p:nvSpPr>
        <p:spPr/>
        <p:txBody>
          <a:bodyPr>
            <a:normAutofit lnSpcReduction="10000"/>
          </a:bodyPr>
          <a:lstStyle/>
          <a:p>
            <a:r>
              <a:rPr lang="fr-FR" dirty="0"/>
              <a:t>Nouveautés et Actualités </a:t>
            </a:r>
          </a:p>
          <a:p>
            <a:r>
              <a:rPr lang="fr-FR" dirty="0"/>
              <a:t>Webinaire Maroc 18 janvier 2023</a:t>
            </a:r>
          </a:p>
          <a:p>
            <a:r>
              <a:rPr lang="fr-FR" dirty="0"/>
              <a:t>Professeur Pierre Bégué</a:t>
            </a:r>
          </a:p>
          <a:p>
            <a:r>
              <a:rPr lang="fr-FR" dirty="0"/>
              <a:t>Académie nationale de médecine</a:t>
            </a:r>
          </a:p>
        </p:txBody>
      </p:sp>
      <p:sp>
        <p:nvSpPr>
          <p:cNvPr id="4" name="Espace réservé du pied de page 3">
            <a:extLst>
              <a:ext uri="{FF2B5EF4-FFF2-40B4-BE49-F238E27FC236}">
                <a16:creationId xmlns:a16="http://schemas.microsoft.com/office/drawing/2014/main" id="{7172DBC9-E0DE-C5CA-A243-73192D122C80}"/>
              </a:ext>
            </a:extLst>
          </p:cNvPr>
          <p:cNvSpPr>
            <a:spLocks noGrp="1"/>
          </p:cNvSpPr>
          <p:nvPr>
            <p:ph type="ftr" sz="quarter" idx="11"/>
          </p:nvPr>
        </p:nvSpPr>
        <p:spPr/>
        <p:txBody>
          <a:bodyPr/>
          <a:lstStyle/>
          <a:p>
            <a:r>
              <a:rPr lang="fr-FR"/>
              <a:t>webinaire 180123 PB</a:t>
            </a:r>
          </a:p>
        </p:txBody>
      </p:sp>
    </p:spTree>
    <p:extLst>
      <p:ext uri="{BB962C8B-B14F-4D97-AF65-F5344CB8AC3E}">
        <p14:creationId xmlns:p14="http://schemas.microsoft.com/office/powerpoint/2010/main" val="2758730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B3C185-3A4B-2240-9108-3B92D7857EE9}"/>
              </a:ext>
            </a:extLst>
          </p:cNvPr>
          <p:cNvSpPr>
            <a:spLocks noGrp="1"/>
          </p:cNvSpPr>
          <p:nvPr>
            <p:ph type="title"/>
          </p:nvPr>
        </p:nvSpPr>
        <p:spPr>
          <a:xfrm>
            <a:off x="494523" y="145817"/>
            <a:ext cx="7610281" cy="1330909"/>
          </a:xfrm>
        </p:spPr>
        <p:txBody>
          <a:bodyPr>
            <a:normAutofit/>
          </a:bodyPr>
          <a:lstStyle/>
          <a:p>
            <a:pPr algn="ctr"/>
            <a:r>
              <a:rPr lang="fr-FR" dirty="0"/>
              <a:t>2015-2019 : Situation en France pour  Méningocoque W</a:t>
            </a:r>
          </a:p>
        </p:txBody>
      </p:sp>
      <p:pic>
        <p:nvPicPr>
          <p:cNvPr id="4" name="Image 3">
            <a:extLst>
              <a:ext uri="{FF2B5EF4-FFF2-40B4-BE49-F238E27FC236}">
                <a16:creationId xmlns:a16="http://schemas.microsoft.com/office/drawing/2014/main" id="{B811FFA8-BEBF-D242-B194-179134D53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1125" y="1716178"/>
            <a:ext cx="4424668" cy="2739528"/>
          </a:xfrm>
          <a:prstGeom prst="rect">
            <a:avLst/>
          </a:prstGeom>
        </p:spPr>
      </p:pic>
      <p:sp>
        <p:nvSpPr>
          <p:cNvPr id="5" name="ZoneTexte 4">
            <a:extLst>
              <a:ext uri="{FF2B5EF4-FFF2-40B4-BE49-F238E27FC236}">
                <a16:creationId xmlns:a16="http://schemas.microsoft.com/office/drawing/2014/main" id="{1DFF96E1-BE50-B040-96C3-036EEF78BC46}"/>
              </a:ext>
            </a:extLst>
          </p:cNvPr>
          <p:cNvSpPr txBox="1"/>
          <p:nvPr/>
        </p:nvSpPr>
        <p:spPr>
          <a:xfrm>
            <a:off x="6568225" y="2038300"/>
            <a:ext cx="2228498" cy="1246495"/>
          </a:xfrm>
          <a:prstGeom prst="rect">
            <a:avLst/>
          </a:prstGeom>
          <a:noFill/>
        </p:spPr>
        <p:txBody>
          <a:bodyPr wrap="square" rtlCol="0">
            <a:spAutoFit/>
          </a:bodyPr>
          <a:lstStyle/>
          <a:p>
            <a:pPr defTabSz="685800">
              <a:defRPr/>
            </a:pPr>
            <a:r>
              <a:rPr lang="fr-FR" sz="1500" b="1" dirty="0">
                <a:solidFill>
                  <a:srgbClr val="002060"/>
                </a:solidFill>
                <a:latin typeface="Calibri" panose="020F0502020204030204"/>
              </a:rPr>
              <a:t>Souche clonale hyper virulente W cc-11</a:t>
            </a:r>
          </a:p>
          <a:p>
            <a:pPr marL="214313" indent="-214313" defTabSz="685800">
              <a:buFont typeface="Arial" panose="020B0604020202020204" pitchFamily="34" charset="0"/>
              <a:buChar char="•"/>
              <a:defRPr/>
            </a:pPr>
            <a:r>
              <a:rPr lang="fr-FR" sz="1500" b="1" dirty="0">
                <a:solidFill>
                  <a:srgbClr val="002060"/>
                </a:solidFill>
                <a:latin typeface="Calibri" panose="020F0502020204030204"/>
              </a:rPr>
              <a:t>1 % en 2010</a:t>
            </a:r>
          </a:p>
          <a:p>
            <a:pPr marL="214313" indent="-214313" defTabSz="685800">
              <a:buFont typeface="Arial" panose="020B0604020202020204" pitchFamily="34" charset="0"/>
              <a:buChar char="•"/>
              <a:defRPr/>
            </a:pPr>
            <a:r>
              <a:rPr lang="fr-FR" sz="1500" b="1" dirty="0">
                <a:solidFill>
                  <a:srgbClr val="002060"/>
                </a:solidFill>
                <a:latin typeface="Calibri" panose="020F0502020204030204"/>
              </a:rPr>
              <a:t>10% en 2013 </a:t>
            </a:r>
          </a:p>
          <a:p>
            <a:pPr marL="214313" indent="-214313" defTabSz="685800">
              <a:buFont typeface="Arial" panose="020B0604020202020204" pitchFamily="34" charset="0"/>
              <a:buChar char="•"/>
              <a:defRPr/>
            </a:pPr>
            <a:r>
              <a:rPr lang="fr-FR" sz="1500" b="1" dirty="0">
                <a:solidFill>
                  <a:srgbClr val="002060"/>
                </a:solidFill>
                <a:latin typeface="Calibri" panose="020F0502020204030204"/>
              </a:rPr>
              <a:t>20% en 2019</a:t>
            </a:r>
          </a:p>
        </p:txBody>
      </p:sp>
      <p:pic>
        <p:nvPicPr>
          <p:cNvPr id="6" name="Image 5">
            <a:extLst>
              <a:ext uri="{FF2B5EF4-FFF2-40B4-BE49-F238E27FC236}">
                <a16:creationId xmlns:a16="http://schemas.microsoft.com/office/drawing/2014/main" id="{59AA1A98-7029-5E4D-B48F-5063451553D5}"/>
              </a:ext>
            </a:extLst>
          </p:cNvPr>
          <p:cNvPicPr>
            <a:picLocks noChangeAspect="1"/>
          </p:cNvPicPr>
          <p:nvPr/>
        </p:nvPicPr>
        <p:blipFill>
          <a:blip r:embed="rId3"/>
          <a:stretch>
            <a:fillRect/>
          </a:stretch>
        </p:blipFill>
        <p:spPr>
          <a:xfrm>
            <a:off x="220554" y="1691298"/>
            <a:ext cx="4717953" cy="2760569"/>
          </a:xfrm>
          <a:prstGeom prst="rect">
            <a:avLst/>
          </a:prstGeom>
        </p:spPr>
      </p:pic>
      <p:sp>
        <p:nvSpPr>
          <p:cNvPr id="8" name="ZoneTexte 7">
            <a:extLst>
              <a:ext uri="{FF2B5EF4-FFF2-40B4-BE49-F238E27FC236}">
                <a16:creationId xmlns:a16="http://schemas.microsoft.com/office/drawing/2014/main" id="{ACC0314B-7565-A94E-8045-273750EA44A9}"/>
              </a:ext>
            </a:extLst>
          </p:cNvPr>
          <p:cNvSpPr txBox="1"/>
          <p:nvPr/>
        </p:nvSpPr>
        <p:spPr>
          <a:xfrm>
            <a:off x="384468" y="5335734"/>
            <a:ext cx="8561329" cy="507831"/>
          </a:xfrm>
          <a:prstGeom prst="rect">
            <a:avLst/>
          </a:prstGeom>
          <a:noFill/>
        </p:spPr>
        <p:txBody>
          <a:bodyPr wrap="square" rtlCol="0">
            <a:spAutoFit/>
          </a:bodyPr>
          <a:lstStyle/>
          <a:p>
            <a:r>
              <a:rPr lang="fr-FR" sz="1350" dirty="0">
                <a:hlinkClick r:id="rId4"/>
              </a:rPr>
              <a:t>https://www.has-sante.fr/jcms/p_3183910/fr/recommandation-vaccinale-contre-les-meningocoques-des-serogroupes-a-c-w-et-y-revision-de-la-strategie-vaccinale-et-determination-de-la-place-des-vaccins-meningococciques-tetravalents</a:t>
            </a:r>
            <a:r>
              <a:rPr lang="fr-FR" sz="1350" dirty="0"/>
              <a:t> </a:t>
            </a:r>
          </a:p>
        </p:txBody>
      </p:sp>
      <p:pic>
        <p:nvPicPr>
          <p:cNvPr id="10" name="Image 9">
            <a:extLst>
              <a:ext uri="{FF2B5EF4-FFF2-40B4-BE49-F238E27FC236}">
                <a16:creationId xmlns:a16="http://schemas.microsoft.com/office/drawing/2014/main" id="{5780DDD1-8801-7249-B904-20B91802D3F7}"/>
              </a:ext>
            </a:extLst>
          </p:cNvPr>
          <p:cNvPicPr>
            <a:picLocks noChangeAspect="1"/>
          </p:cNvPicPr>
          <p:nvPr/>
        </p:nvPicPr>
        <p:blipFill>
          <a:blip r:embed="rId5"/>
          <a:stretch>
            <a:fillRect/>
          </a:stretch>
        </p:blipFill>
        <p:spPr>
          <a:xfrm>
            <a:off x="219075" y="4475888"/>
            <a:ext cx="8705850" cy="857250"/>
          </a:xfrm>
          <a:prstGeom prst="rect">
            <a:avLst/>
          </a:prstGeom>
        </p:spPr>
      </p:pic>
      <p:sp>
        <p:nvSpPr>
          <p:cNvPr id="11" name="ZoneTexte 10">
            <a:extLst>
              <a:ext uri="{FF2B5EF4-FFF2-40B4-BE49-F238E27FC236}">
                <a16:creationId xmlns:a16="http://schemas.microsoft.com/office/drawing/2014/main" id="{6C43DE1D-CC1E-A64C-9AEE-D4587A751373}"/>
              </a:ext>
            </a:extLst>
          </p:cNvPr>
          <p:cNvSpPr txBox="1"/>
          <p:nvPr/>
        </p:nvSpPr>
        <p:spPr>
          <a:xfrm>
            <a:off x="1662548" y="2104163"/>
            <a:ext cx="1094402" cy="461665"/>
          </a:xfrm>
          <a:prstGeom prst="rect">
            <a:avLst/>
          </a:prstGeom>
          <a:noFill/>
        </p:spPr>
        <p:txBody>
          <a:bodyPr wrap="none" rtlCol="0">
            <a:spAutoFit/>
          </a:bodyPr>
          <a:lstStyle/>
          <a:p>
            <a:r>
              <a:rPr lang="fr-FR" sz="2400" b="1" dirty="0">
                <a:solidFill>
                  <a:srgbClr val="002060"/>
                </a:solidFill>
              </a:rPr>
              <a:t>IIM W</a:t>
            </a:r>
          </a:p>
        </p:txBody>
      </p:sp>
      <p:sp>
        <p:nvSpPr>
          <p:cNvPr id="3" name="Espace réservé du pied de page 2">
            <a:extLst>
              <a:ext uri="{FF2B5EF4-FFF2-40B4-BE49-F238E27FC236}">
                <a16:creationId xmlns:a16="http://schemas.microsoft.com/office/drawing/2014/main" id="{88BCE458-BD00-FE85-07BF-4E81B7303BCB}"/>
              </a:ext>
            </a:extLst>
          </p:cNvPr>
          <p:cNvSpPr>
            <a:spLocks noGrp="1"/>
          </p:cNvSpPr>
          <p:nvPr>
            <p:ph type="ftr" sz="quarter" idx="11"/>
          </p:nvPr>
        </p:nvSpPr>
        <p:spPr/>
        <p:txBody>
          <a:bodyPr/>
          <a:lstStyle/>
          <a:p>
            <a:r>
              <a:rPr lang="fr-FR"/>
              <a:t>webinaire 180123 PB</a:t>
            </a:r>
          </a:p>
        </p:txBody>
      </p:sp>
    </p:spTree>
    <p:extLst>
      <p:ext uri="{BB962C8B-B14F-4D97-AF65-F5344CB8AC3E}">
        <p14:creationId xmlns:p14="http://schemas.microsoft.com/office/powerpoint/2010/main" val="2947558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itre 4"/>
          <p:cNvSpPr>
            <a:spLocks noGrp="1"/>
          </p:cNvSpPr>
          <p:nvPr>
            <p:ph type="title"/>
          </p:nvPr>
        </p:nvSpPr>
        <p:spPr>
          <a:xfrm>
            <a:off x="1091682" y="727788"/>
            <a:ext cx="6852168" cy="1192691"/>
          </a:xfrm>
          <a:solidFill>
            <a:schemeClr val="accent2">
              <a:lumMod val="75000"/>
            </a:schemeClr>
          </a:solidFill>
        </p:spPr>
        <p:txBody>
          <a:bodyPr>
            <a:normAutofit fontScale="90000"/>
          </a:bodyPr>
          <a:lstStyle/>
          <a:p>
            <a:r>
              <a:rPr lang="fr-FR" dirty="0">
                <a:ea typeface="Arial" charset="-52"/>
                <a:cs typeface="Arial" charset="-52"/>
              </a:rPr>
              <a:t>Vaccins protéiques </a:t>
            </a:r>
            <a:r>
              <a:rPr lang="fr-FR" dirty="0" err="1">
                <a:ea typeface="Arial" charset="-52"/>
                <a:cs typeface="Arial" charset="-52"/>
              </a:rPr>
              <a:t>méningococciques</a:t>
            </a:r>
            <a:r>
              <a:rPr lang="fr-FR" dirty="0">
                <a:ea typeface="Arial" charset="-52"/>
                <a:cs typeface="Arial" charset="-52"/>
              </a:rPr>
              <a:t> (B)</a:t>
            </a:r>
          </a:p>
        </p:txBody>
      </p:sp>
      <p:sp>
        <p:nvSpPr>
          <p:cNvPr id="233475" name="Espace réservé du contenu 5"/>
          <p:cNvSpPr>
            <a:spLocks noGrp="1"/>
          </p:cNvSpPr>
          <p:nvPr>
            <p:ph idx="1"/>
          </p:nvPr>
        </p:nvSpPr>
        <p:spPr>
          <a:xfrm>
            <a:off x="1485900" y="2171700"/>
            <a:ext cx="6172200" cy="3657600"/>
          </a:xfrm>
        </p:spPr>
        <p:txBody>
          <a:bodyPr/>
          <a:lstStyle/>
          <a:p>
            <a:r>
              <a:rPr lang="fr-FR" dirty="0"/>
              <a:t>Bexsero® - 4CMenB  (Novartis vaccines)</a:t>
            </a:r>
          </a:p>
          <a:p>
            <a:pPr lvl="1"/>
            <a:r>
              <a:rPr lang="fr-FR" sz="2100" dirty="0"/>
              <a:t>3 protéines </a:t>
            </a:r>
            <a:r>
              <a:rPr lang="fr-FR" sz="2100" dirty="0" err="1"/>
              <a:t>fHBP</a:t>
            </a:r>
            <a:r>
              <a:rPr lang="fr-FR" sz="2100" dirty="0"/>
              <a:t>, </a:t>
            </a:r>
            <a:r>
              <a:rPr lang="fr-FR" sz="2100" dirty="0" err="1"/>
              <a:t>NadA</a:t>
            </a:r>
            <a:r>
              <a:rPr lang="fr-FR" sz="2100" dirty="0"/>
              <a:t>, NHBA + OMV-NZ</a:t>
            </a:r>
          </a:p>
          <a:p>
            <a:pPr lvl="1"/>
            <a:r>
              <a:rPr lang="fr-FR" sz="2100" dirty="0"/>
              <a:t>AMM : Europe 2013, USA 2015 (âge &gt; 2 mois)</a:t>
            </a:r>
          </a:p>
          <a:p>
            <a:pPr marL="342900" lvl="1" indent="0">
              <a:buNone/>
            </a:pPr>
            <a:endParaRPr lang="fr-FR" dirty="0"/>
          </a:p>
          <a:p>
            <a:r>
              <a:rPr lang="fr-FR" dirty="0" err="1"/>
              <a:t>Trumenba</a:t>
            </a:r>
            <a:r>
              <a:rPr lang="fr-FR" dirty="0"/>
              <a:t>® - rLP2086 (Pfizer)</a:t>
            </a:r>
          </a:p>
          <a:p>
            <a:pPr marL="557213" lvl="2" indent="-257175"/>
            <a:r>
              <a:rPr lang="fr-FR" sz="2100" dirty="0"/>
              <a:t>AMM : USA 2014, Europe 2017 (âge 10 à 25 ans)</a:t>
            </a:r>
          </a:p>
          <a:p>
            <a:pPr marL="557213" lvl="2" indent="-257175"/>
            <a:r>
              <a:rPr lang="fr-FR" sz="2100" dirty="0"/>
              <a:t>2 protéines </a:t>
            </a:r>
            <a:r>
              <a:rPr lang="fr-FR" sz="2100" dirty="0" err="1"/>
              <a:t>fHBP</a:t>
            </a:r>
            <a:r>
              <a:rPr lang="fr-FR" sz="2100" dirty="0"/>
              <a:t> 1 et 2</a:t>
            </a:r>
          </a:p>
        </p:txBody>
      </p:sp>
      <p:sp>
        <p:nvSpPr>
          <p:cNvPr id="2" name="Espace réservé du pied de page 1">
            <a:extLst>
              <a:ext uri="{FF2B5EF4-FFF2-40B4-BE49-F238E27FC236}">
                <a16:creationId xmlns:a16="http://schemas.microsoft.com/office/drawing/2014/main" id="{ACB834C4-5782-8552-4194-6DAD4B4FF300}"/>
              </a:ext>
            </a:extLst>
          </p:cNvPr>
          <p:cNvSpPr>
            <a:spLocks noGrp="1"/>
          </p:cNvSpPr>
          <p:nvPr>
            <p:ph type="ftr" sz="quarter" idx="11"/>
          </p:nvPr>
        </p:nvSpPr>
        <p:spPr/>
        <p:txBody>
          <a:bodyPr/>
          <a:lstStyle/>
          <a:p>
            <a:r>
              <a:rPr lang="fr-FR"/>
              <a:t>webinaire 180123 PB</a:t>
            </a:r>
          </a:p>
        </p:txBody>
      </p:sp>
    </p:spTree>
    <p:extLst>
      <p:ext uri="{BB962C8B-B14F-4D97-AF65-F5344CB8AC3E}">
        <p14:creationId xmlns:p14="http://schemas.microsoft.com/office/powerpoint/2010/main" val="1688157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7515D6-8B8D-A442-95A9-439B4C5A70C2}"/>
              </a:ext>
            </a:extLst>
          </p:cNvPr>
          <p:cNvSpPr>
            <a:spLocks noGrp="1"/>
          </p:cNvSpPr>
          <p:nvPr>
            <p:ph type="title"/>
          </p:nvPr>
        </p:nvSpPr>
        <p:spPr>
          <a:solidFill>
            <a:schemeClr val="accent6">
              <a:lumMod val="60000"/>
              <a:lumOff val="40000"/>
            </a:schemeClr>
          </a:solidFill>
        </p:spPr>
        <p:txBody>
          <a:bodyPr>
            <a:normAutofit fontScale="90000"/>
          </a:bodyPr>
          <a:lstStyle/>
          <a:p>
            <a:r>
              <a:rPr lang="fr-FR" sz="3000" dirty="0">
                <a:latin typeface="Arial" panose="020B0604020202020204" pitchFamily="34" charset="0"/>
                <a:cs typeface="Arial" panose="020B0604020202020204" pitchFamily="34" charset="0"/>
              </a:rPr>
              <a:t>HAS 2021 : recommandation de la vaccination Bexsero des nourrissons en France</a:t>
            </a:r>
          </a:p>
        </p:txBody>
      </p:sp>
      <p:sp>
        <p:nvSpPr>
          <p:cNvPr id="3" name="Espace réservé du contenu 2">
            <a:extLst>
              <a:ext uri="{FF2B5EF4-FFF2-40B4-BE49-F238E27FC236}">
                <a16:creationId xmlns:a16="http://schemas.microsoft.com/office/drawing/2014/main" id="{C5ABB445-A4E3-E24D-9DF4-EDF47A864CB6}"/>
              </a:ext>
            </a:extLst>
          </p:cNvPr>
          <p:cNvSpPr>
            <a:spLocks noGrp="1"/>
          </p:cNvSpPr>
          <p:nvPr>
            <p:ph idx="1"/>
          </p:nvPr>
        </p:nvSpPr>
        <p:spPr>
          <a:xfrm>
            <a:off x="628650" y="1797248"/>
            <a:ext cx="7886700" cy="3263504"/>
          </a:xfrm>
        </p:spPr>
        <p:txBody>
          <a:bodyPr>
            <a:normAutofit fontScale="85000" lnSpcReduction="10000"/>
          </a:bodyPr>
          <a:lstStyle/>
          <a:p>
            <a:r>
              <a:rPr lang="fr-FR" sz="2400" i="1" dirty="0">
                <a:latin typeface="Arial" panose="020B0604020202020204" pitchFamily="34" charset="0"/>
                <a:cs typeface="Arial" panose="020B0604020202020204" pitchFamily="34" charset="0"/>
              </a:rPr>
              <a:t>Discussion :  Vaccin coûteux, infections rares </a:t>
            </a:r>
          </a:p>
          <a:p>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MAIS: </a:t>
            </a:r>
          </a:p>
          <a:p>
            <a:r>
              <a:rPr lang="fr-FR" sz="2400" b="1" dirty="0">
                <a:latin typeface="Arial" panose="020B0604020202020204" pitchFamily="34" charset="0"/>
                <a:cs typeface="Arial" panose="020B0604020202020204" pitchFamily="34" charset="0"/>
              </a:rPr>
              <a:t>Gravité</a:t>
            </a:r>
            <a:r>
              <a:rPr lang="fr-FR" sz="2400" dirty="0">
                <a:latin typeface="Arial" panose="020B0604020202020204" pitchFamily="34" charset="0"/>
                <a:cs typeface="Arial" panose="020B0604020202020204" pitchFamily="34" charset="0"/>
              </a:rPr>
              <a:t> des IIM incidence élevée chez le nourrisson</a:t>
            </a:r>
          </a:p>
          <a:p>
            <a:r>
              <a:rPr lang="fr-FR" sz="2400" dirty="0">
                <a:latin typeface="Arial" panose="020B0604020202020204" pitchFamily="34" charset="0"/>
                <a:cs typeface="Arial" panose="020B0604020202020204" pitchFamily="34" charset="0"/>
              </a:rPr>
              <a:t>Données d’</a:t>
            </a:r>
            <a:r>
              <a:rPr lang="fr-FR" sz="2400" b="1" dirty="0">
                <a:latin typeface="Arial" panose="020B0604020202020204" pitchFamily="34" charset="0"/>
                <a:cs typeface="Arial" panose="020B0604020202020204" pitchFamily="34" charset="0"/>
              </a:rPr>
              <a:t>efficacité </a:t>
            </a:r>
            <a:r>
              <a:rPr lang="fr-FR" sz="2400" dirty="0">
                <a:latin typeface="Arial" panose="020B0604020202020204" pitchFamily="34" charset="0"/>
                <a:cs typeface="Arial" panose="020B0604020202020204" pitchFamily="34" charset="0"/>
              </a:rPr>
              <a:t>en vie réelle (incertitudes sur le niveau)</a:t>
            </a:r>
          </a:p>
          <a:p>
            <a:r>
              <a:rPr lang="fr-FR" sz="2400" dirty="0">
                <a:latin typeface="Arial" panose="020B0604020202020204" pitchFamily="34" charset="0"/>
                <a:cs typeface="Arial" panose="020B0604020202020204" pitchFamily="34" charset="0"/>
              </a:rPr>
              <a:t>Impact potentiel sur les </a:t>
            </a:r>
            <a:r>
              <a:rPr lang="fr-FR" sz="2400" b="1" dirty="0">
                <a:latin typeface="Arial" panose="020B0604020202020204" pitchFamily="34" charset="0"/>
                <a:cs typeface="Arial" panose="020B0604020202020204" pitchFamily="34" charset="0"/>
              </a:rPr>
              <a:t>autres sérogroupes </a:t>
            </a:r>
            <a:r>
              <a:rPr lang="fr-FR" sz="2400" dirty="0">
                <a:latin typeface="Arial" panose="020B0604020202020204" pitchFamily="34" charset="0"/>
                <a:cs typeface="Arial" panose="020B0604020202020204" pitchFamily="34" charset="0"/>
              </a:rPr>
              <a:t>(W notamment)</a:t>
            </a:r>
          </a:p>
          <a:p>
            <a:r>
              <a:rPr lang="fr-FR" sz="2400" b="1" dirty="0">
                <a:latin typeface="Arial" panose="020B0604020202020204" pitchFamily="34" charset="0"/>
                <a:cs typeface="Arial" panose="020B0604020202020204" pitchFamily="34" charset="0"/>
              </a:rPr>
              <a:t>Reprise épidémique </a:t>
            </a:r>
            <a:r>
              <a:rPr lang="fr-FR" sz="2400" dirty="0">
                <a:latin typeface="Arial" panose="020B0604020202020204" pitchFamily="34" charset="0"/>
                <a:cs typeface="Arial" panose="020B0604020202020204" pitchFamily="34" charset="0"/>
              </a:rPr>
              <a:t>post-covid attendue (dette immunitaire)</a:t>
            </a:r>
          </a:p>
          <a:p>
            <a:r>
              <a:rPr lang="fr-FR" sz="2400" dirty="0">
                <a:latin typeface="Arial" panose="020B0604020202020204" pitchFamily="34" charset="0"/>
                <a:cs typeface="Arial" panose="020B0604020202020204" pitchFamily="34" charset="0"/>
              </a:rPr>
              <a:t>Impact sur les </a:t>
            </a:r>
            <a:r>
              <a:rPr lang="fr-FR" sz="2400" b="1" dirty="0">
                <a:latin typeface="Arial" panose="020B0604020202020204" pitchFamily="34" charset="0"/>
                <a:cs typeface="Arial" panose="020B0604020202020204" pitchFamily="34" charset="0"/>
              </a:rPr>
              <a:t>inégalités de santé </a:t>
            </a:r>
            <a:r>
              <a:rPr lang="fr-FR" sz="2400" dirty="0">
                <a:latin typeface="Arial" panose="020B0604020202020204" pitchFamily="34" charset="0"/>
                <a:cs typeface="Arial" panose="020B0604020202020204" pitchFamily="34" charset="0"/>
              </a:rPr>
              <a:t>grâce au </a:t>
            </a:r>
            <a:r>
              <a:rPr lang="fr-FR" sz="2400" b="1" dirty="0">
                <a:latin typeface="Arial" panose="020B0604020202020204" pitchFamily="34" charset="0"/>
                <a:cs typeface="Arial" panose="020B0604020202020204" pitchFamily="34" charset="0"/>
              </a:rPr>
              <a:t>remboursement </a:t>
            </a:r>
          </a:p>
        </p:txBody>
      </p:sp>
    </p:spTree>
    <p:extLst>
      <p:ext uri="{BB962C8B-B14F-4D97-AF65-F5344CB8AC3E}">
        <p14:creationId xmlns:p14="http://schemas.microsoft.com/office/powerpoint/2010/main" val="3896010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1221CA-EC95-91A0-C0E0-D5364114DA2A}"/>
              </a:ext>
            </a:extLst>
          </p:cNvPr>
          <p:cNvSpPr>
            <a:spLocks noGrp="1"/>
          </p:cNvSpPr>
          <p:nvPr>
            <p:ph type="title"/>
          </p:nvPr>
        </p:nvSpPr>
        <p:spPr>
          <a:solidFill>
            <a:schemeClr val="accent1">
              <a:lumMod val="60000"/>
              <a:lumOff val="40000"/>
            </a:schemeClr>
          </a:solidFill>
        </p:spPr>
        <p:txBody>
          <a:bodyPr/>
          <a:lstStyle/>
          <a:p>
            <a:r>
              <a:rPr lang="fr-FR" dirty="0"/>
              <a:t>Vaccination contre le rotavirus</a:t>
            </a:r>
          </a:p>
        </p:txBody>
      </p:sp>
      <p:sp>
        <p:nvSpPr>
          <p:cNvPr id="3" name="Espace réservé du pied de page 2">
            <a:extLst>
              <a:ext uri="{FF2B5EF4-FFF2-40B4-BE49-F238E27FC236}">
                <a16:creationId xmlns:a16="http://schemas.microsoft.com/office/drawing/2014/main" id="{6568466D-5CC6-4093-1260-F0CBA60F464A}"/>
              </a:ext>
            </a:extLst>
          </p:cNvPr>
          <p:cNvSpPr>
            <a:spLocks noGrp="1"/>
          </p:cNvSpPr>
          <p:nvPr>
            <p:ph type="ftr" sz="quarter" idx="11"/>
          </p:nvPr>
        </p:nvSpPr>
        <p:spPr/>
        <p:txBody>
          <a:bodyPr/>
          <a:lstStyle/>
          <a:p>
            <a:r>
              <a:rPr lang="fr-FR"/>
              <a:t>webinaire 180123 PB</a:t>
            </a:r>
          </a:p>
        </p:txBody>
      </p:sp>
    </p:spTree>
    <p:extLst>
      <p:ext uri="{BB962C8B-B14F-4D97-AF65-F5344CB8AC3E}">
        <p14:creationId xmlns:p14="http://schemas.microsoft.com/office/powerpoint/2010/main" val="2514158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90" name="Text Box 26">
            <a:extLst>
              <a:ext uri="{FF2B5EF4-FFF2-40B4-BE49-F238E27FC236}">
                <a16:creationId xmlns:a16="http://schemas.microsoft.com/office/drawing/2014/main" id="{5F7B9C9D-CB0E-264D-BC21-7B0076C17900}"/>
              </a:ext>
            </a:extLst>
          </p:cNvPr>
          <p:cNvSpPr txBox="1">
            <a:spLocks noChangeArrowheads="1"/>
          </p:cNvSpPr>
          <p:nvPr/>
        </p:nvSpPr>
        <p:spPr bwMode="auto">
          <a:xfrm>
            <a:off x="4661302" y="5600705"/>
            <a:ext cx="3511153"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sz="1500">
                <a:latin typeface="Arial Narrow" panose="020B0604020202020204" pitchFamily="34" charset="0"/>
              </a:rPr>
              <a:t>Avis du CSHPF 22 septembre 2006</a:t>
            </a:r>
          </a:p>
        </p:txBody>
      </p:sp>
      <p:sp>
        <p:nvSpPr>
          <p:cNvPr id="881691" name="Text Box 27">
            <a:extLst>
              <a:ext uri="{FF2B5EF4-FFF2-40B4-BE49-F238E27FC236}">
                <a16:creationId xmlns:a16="http://schemas.microsoft.com/office/drawing/2014/main" id="{A6BF7FBD-92FA-8742-A469-9B3AF6974735}"/>
              </a:ext>
            </a:extLst>
          </p:cNvPr>
          <p:cNvSpPr txBox="1">
            <a:spLocks noChangeArrowheads="1"/>
          </p:cNvSpPr>
          <p:nvPr/>
        </p:nvSpPr>
        <p:spPr bwMode="auto">
          <a:xfrm>
            <a:off x="1428750" y="2389590"/>
            <a:ext cx="6343650" cy="2839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74663">
              <a:defRPr sz="2400">
                <a:solidFill>
                  <a:schemeClr val="tx1"/>
                </a:solidFill>
                <a:latin typeface="Times" pitchFamily="2" charset="0"/>
              </a:defRPr>
            </a:lvl1pPr>
            <a:lvl2pPr marL="665163">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eaLnBrk="0" fontAlgn="base" hangingPunct="0">
              <a:spcBef>
                <a:spcPct val="0"/>
              </a:spcBef>
              <a:spcAft>
                <a:spcPct val="0"/>
              </a:spcAft>
              <a:defRPr sz="2400">
                <a:solidFill>
                  <a:schemeClr val="tx1"/>
                </a:solidFill>
                <a:latin typeface="Times" pitchFamily="2" charset="0"/>
              </a:defRPr>
            </a:lvl6pPr>
            <a:lvl7pPr eaLnBrk="0" fontAlgn="base" hangingPunct="0">
              <a:spcBef>
                <a:spcPct val="0"/>
              </a:spcBef>
              <a:spcAft>
                <a:spcPct val="0"/>
              </a:spcAft>
              <a:defRPr sz="2400">
                <a:solidFill>
                  <a:schemeClr val="tx1"/>
                </a:solidFill>
                <a:latin typeface="Times" pitchFamily="2" charset="0"/>
              </a:defRPr>
            </a:lvl7pPr>
            <a:lvl8pPr eaLnBrk="0" fontAlgn="base" hangingPunct="0">
              <a:spcBef>
                <a:spcPct val="0"/>
              </a:spcBef>
              <a:spcAft>
                <a:spcPct val="0"/>
              </a:spcAft>
              <a:defRPr sz="2400">
                <a:solidFill>
                  <a:schemeClr val="tx1"/>
                </a:solidFill>
                <a:latin typeface="Times" pitchFamily="2" charset="0"/>
              </a:defRPr>
            </a:lvl8pPr>
            <a:lvl9pPr eaLnBrk="0" fontAlgn="base" hangingPunct="0">
              <a:spcBef>
                <a:spcPct val="0"/>
              </a:spcBef>
              <a:spcAft>
                <a:spcPct val="0"/>
              </a:spcAft>
              <a:defRPr sz="2400">
                <a:solidFill>
                  <a:schemeClr val="tx1"/>
                </a:solidFill>
                <a:latin typeface="Times" pitchFamily="2" charset="0"/>
              </a:defRPr>
            </a:lvl9pPr>
          </a:lstStyle>
          <a:p>
            <a:pPr>
              <a:spcBef>
                <a:spcPct val="25000"/>
              </a:spcBef>
              <a:spcAft>
                <a:spcPct val="25000"/>
              </a:spcAft>
              <a:buClr>
                <a:srgbClr val="0000FF"/>
              </a:buClr>
              <a:buSzPct val="125000"/>
              <a:buFont typeface="Times" pitchFamily="2" charset="0"/>
              <a:buChar char="•"/>
            </a:pPr>
            <a:r>
              <a:rPr lang="fr-FR" altLang="fr-FR" sz="2100" dirty="0">
                <a:latin typeface="Arial" panose="020B0604020202020204" pitchFamily="34" charset="0"/>
              </a:rPr>
              <a:t>300 000 </a:t>
            </a:r>
            <a:r>
              <a:rPr lang="fr-FR" altLang="fr-FR" sz="2100" dirty="0">
                <a:latin typeface="Arial" panose="020B0604020202020204" pitchFamily="34" charset="0"/>
                <a:ea typeface="ヒラギノ角ゴ Pro W3" panose="020B0300000000000000" pitchFamily="34" charset="-128"/>
              </a:rPr>
              <a:t>ép</a:t>
            </a:r>
            <a:r>
              <a:rPr lang="fr-FR" altLang="fr-FR" sz="2100" dirty="0">
                <a:latin typeface="Arial" panose="020B0604020202020204" pitchFamily="34" charset="0"/>
              </a:rPr>
              <a:t>isodes de diarrhée aigu</a:t>
            </a:r>
            <a:r>
              <a:rPr lang="fr-FR" altLang="ja-JP" sz="2100" dirty="0">
                <a:latin typeface="Arial" panose="020B0604020202020204" pitchFamily="34" charset="0"/>
                <a:ea typeface="MS PGothic" panose="020B0600070205080204" pitchFamily="34" charset="-128"/>
              </a:rPr>
              <a:t>ë</a:t>
            </a:r>
            <a:r>
              <a:rPr lang="fr-FR" altLang="fr-FR" sz="2100" dirty="0">
                <a:latin typeface="Arial" panose="020B0604020202020204" pitchFamily="34" charset="0"/>
              </a:rPr>
              <a:t> &lt; 5 ans, </a:t>
            </a:r>
          </a:p>
          <a:p>
            <a:pPr>
              <a:spcBef>
                <a:spcPct val="25000"/>
              </a:spcBef>
              <a:spcAft>
                <a:spcPct val="25000"/>
              </a:spcAft>
              <a:buClr>
                <a:srgbClr val="0000FF"/>
              </a:buClr>
              <a:buSzPct val="125000"/>
              <a:buFont typeface="Times" pitchFamily="2" charset="0"/>
              <a:buChar char="•"/>
            </a:pPr>
            <a:r>
              <a:rPr lang="fr-FR" altLang="fr-FR" sz="2100" dirty="0">
                <a:latin typeface="Arial" panose="020B0604020202020204" pitchFamily="34" charset="0"/>
              </a:rPr>
              <a:t>dont 160 000 diarrhées sévères, </a:t>
            </a:r>
          </a:p>
          <a:p>
            <a:pPr>
              <a:spcBef>
                <a:spcPct val="25000"/>
              </a:spcBef>
              <a:spcAft>
                <a:spcPct val="25000"/>
              </a:spcAft>
              <a:buClr>
                <a:srgbClr val="0000FF"/>
              </a:buClr>
              <a:buSzPct val="125000"/>
              <a:buFont typeface="Times" pitchFamily="2" charset="0"/>
              <a:buChar char="•"/>
            </a:pPr>
            <a:r>
              <a:rPr lang="fr-FR" altLang="fr-FR" sz="2100" dirty="0">
                <a:latin typeface="Arial" panose="020B0604020202020204" pitchFamily="34" charset="0"/>
              </a:rPr>
              <a:t>138000 consultations, </a:t>
            </a:r>
          </a:p>
          <a:p>
            <a:pPr>
              <a:spcBef>
                <a:spcPct val="25000"/>
              </a:spcBef>
              <a:spcAft>
                <a:spcPct val="25000"/>
              </a:spcAft>
              <a:buClr>
                <a:srgbClr val="0000FF"/>
              </a:buClr>
              <a:buSzPct val="125000"/>
              <a:buFont typeface="Times" pitchFamily="2" charset="0"/>
              <a:buChar char="•"/>
            </a:pPr>
            <a:r>
              <a:rPr lang="fr-FR" altLang="fr-FR" sz="2100" dirty="0">
                <a:latin typeface="Arial" panose="020B0604020202020204" pitchFamily="34" charset="0"/>
              </a:rPr>
              <a:t>18 000 hospitalisations,</a:t>
            </a:r>
          </a:p>
          <a:p>
            <a:pPr>
              <a:spcBef>
                <a:spcPct val="25000"/>
              </a:spcBef>
              <a:spcAft>
                <a:spcPct val="25000"/>
              </a:spcAft>
              <a:buClr>
                <a:srgbClr val="0000FF"/>
              </a:buClr>
              <a:buSzPct val="125000"/>
              <a:buFont typeface="Times" pitchFamily="2" charset="0"/>
              <a:buChar char="•"/>
            </a:pPr>
            <a:r>
              <a:rPr lang="fr-FR" altLang="fr-FR" sz="2100" dirty="0">
                <a:latin typeface="Arial" panose="020B0604020202020204" pitchFamily="34" charset="0"/>
              </a:rPr>
              <a:t>13 </a:t>
            </a:r>
            <a:r>
              <a:rPr lang="fr-FR" altLang="fr-FR" sz="2100" dirty="0">
                <a:latin typeface="Lucida Grande" panose="020B0600040502020204" pitchFamily="34" charset="0"/>
              </a:rPr>
              <a:t>à</a:t>
            </a:r>
            <a:r>
              <a:rPr lang="fr-FR" altLang="fr-FR" sz="2100" dirty="0">
                <a:latin typeface="Arial" panose="020B0604020202020204" pitchFamily="34" charset="0"/>
              </a:rPr>
              <a:t> 14 d</a:t>
            </a:r>
            <a:r>
              <a:rPr lang="fr-FR" altLang="fr-FR" sz="2100" dirty="0">
                <a:latin typeface="Arial" panose="020B0604020202020204" pitchFamily="34" charset="0"/>
                <a:ea typeface="ヒラギノ角ゴ Pro W3" panose="020B0300000000000000" pitchFamily="34" charset="-128"/>
              </a:rPr>
              <a:t>écès </a:t>
            </a:r>
            <a:r>
              <a:rPr lang="fr-FR" altLang="fr-FR" sz="2100" dirty="0">
                <a:latin typeface="Arial" panose="020B0604020202020204" pitchFamily="34" charset="0"/>
              </a:rPr>
              <a:t>annuels. </a:t>
            </a:r>
          </a:p>
          <a:p>
            <a:pPr>
              <a:spcBef>
                <a:spcPct val="25000"/>
              </a:spcBef>
              <a:spcAft>
                <a:spcPct val="25000"/>
              </a:spcAft>
              <a:buClr>
                <a:srgbClr val="0000FF"/>
              </a:buClr>
              <a:buSzPct val="125000"/>
              <a:buFont typeface="Times" pitchFamily="2" charset="0"/>
              <a:buChar char="•"/>
            </a:pPr>
            <a:r>
              <a:rPr lang="fr-FR" altLang="fr-FR" sz="2100" dirty="0">
                <a:latin typeface="Arial" panose="020B0604020202020204" pitchFamily="34" charset="0"/>
              </a:rPr>
              <a:t>Co</a:t>
            </a:r>
            <a:r>
              <a:rPr lang="fr-FR" altLang="ja-JP" sz="2100" dirty="0">
                <a:latin typeface="Arial" panose="020B0604020202020204" pitchFamily="34" charset="0"/>
                <a:ea typeface="ヒラギノ角ゴ Pro W3" panose="020B0300000000000000" pitchFamily="34" charset="-128"/>
              </a:rPr>
              <a:t>û</a:t>
            </a:r>
            <a:r>
              <a:rPr lang="fr-FR" altLang="fr-FR" sz="2100" dirty="0">
                <a:latin typeface="Arial" panose="020B0604020202020204" pitchFamily="34" charset="0"/>
                <a:ea typeface="ヒラギノ角ゴ Pro W3" panose="020B0300000000000000" pitchFamily="34" charset="-128"/>
              </a:rPr>
              <a:t>t</a:t>
            </a:r>
            <a:r>
              <a:rPr lang="fr-FR" altLang="fr-FR" sz="2100" dirty="0">
                <a:latin typeface="Arial" panose="020B0604020202020204" pitchFamily="34" charset="0"/>
              </a:rPr>
              <a:t> 28 millions € pour le syst</a:t>
            </a:r>
            <a:r>
              <a:rPr lang="fr-FR" altLang="fr-FR" sz="2100" dirty="0">
                <a:latin typeface="Arial" panose="020B0604020202020204" pitchFamily="34" charset="0"/>
                <a:ea typeface="ヒラギノ角ゴ Pro W3" panose="020B0300000000000000" pitchFamily="34" charset="-128"/>
              </a:rPr>
              <a:t>èm</a:t>
            </a:r>
            <a:r>
              <a:rPr lang="fr-FR" altLang="fr-FR" sz="2100" dirty="0">
                <a:latin typeface="Arial" panose="020B0604020202020204" pitchFamily="34" charset="0"/>
              </a:rPr>
              <a:t>e de sant</a:t>
            </a:r>
            <a:r>
              <a:rPr lang="fr-FR" altLang="fr-FR" sz="2100" dirty="0">
                <a:latin typeface="Lucida Grande" panose="020B0600040502020204" pitchFamily="34" charset="0"/>
              </a:rPr>
              <a:t>é</a:t>
            </a:r>
            <a:r>
              <a:rPr lang="fr-FR" altLang="fr-FR" sz="2100" dirty="0">
                <a:latin typeface="Arial" panose="020B0604020202020204" pitchFamily="34" charset="0"/>
              </a:rPr>
              <a:t> </a:t>
            </a:r>
            <a:endParaRPr lang="fr-FR" altLang="fr-FR" sz="2100" dirty="0">
              <a:latin typeface="Helvetica" pitchFamily="2" charset="0"/>
            </a:endParaRPr>
          </a:p>
        </p:txBody>
      </p:sp>
      <p:sp>
        <p:nvSpPr>
          <p:cNvPr id="881694" name="Rectangle 30">
            <a:extLst>
              <a:ext uri="{FF2B5EF4-FFF2-40B4-BE49-F238E27FC236}">
                <a16:creationId xmlns:a16="http://schemas.microsoft.com/office/drawing/2014/main" id="{BFC57ABF-AA2E-8B48-9059-37F045CEB6E6}"/>
              </a:ext>
            </a:extLst>
          </p:cNvPr>
          <p:cNvSpPr>
            <a:spLocks noGrp="1" noChangeArrowheads="1"/>
          </p:cNvSpPr>
          <p:nvPr>
            <p:ph type="title"/>
          </p:nvPr>
        </p:nvSpPr>
        <p:spPr>
          <a:xfrm>
            <a:off x="535343" y="500265"/>
            <a:ext cx="7886700" cy="1325563"/>
          </a:xfrm>
          <a:solidFill>
            <a:schemeClr val="accent1">
              <a:lumMod val="60000"/>
              <a:lumOff val="40000"/>
            </a:schemeClr>
          </a:solidFill>
          <a:ln/>
        </p:spPr>
        <p:txBody>
          <a:bodyPr>
            <a:normAutofit fontScale="90000"/>
          </a:bodyPr>
          <a:lstStyle/>
          <a:p>
            <a:r>
              <a:rPr lang="fr-FR" altLang="fr-FR" b="0" dirty="0">
                <a:solidFill>
                  <a:srgbClr val="002060"/>
                </a:solidFill>
                <a:latin typeface="Times New Roman" panose="02020603050405020304" pitchFamily="18" charset="0"/>
                <a:cs typeface="Times New Roman" panose="02020603050405020304" pitchFamily="18" charset="0"/>
              </a:rPr>
              <a:t>Les Rotavirus seraient responsables </a:t>
            </a:r>
            <a:br>
              <a:rPr lang="fr-FR" altLang="fr-FR" b="0" dirty="0">
                <a:solidFill>
                  <a:srgbClr val="002060"/>
                </a:solidFill>
                <a:latin typeface="Times New Roman" panose="02020603050405020304" pitchFamily="18" charset="0"/>
                <a:cs typeface="Times New Roman" panose="02020603050405020304" pitchFamily="18" charset="0"/>
              </a:rPr>
            </a:br>
            <a:r>
              <a:rPr lang="fr-FR" altLang="fr-FR" b="0" dirty="0">
                <a:solidFill>
                  <a:srgbClr val="002060"/>
                </a:solidFill>
                <a:latin typeface="Times New Roman" panose="02020603050405020304" pitchFamily="18" charset="0"/>
                <a:cs typeface="Times New Roman" panose="02020603050405020304" pitchFamily="18" charset="0"/>
              </a:rPr>
              <a:t>chaque année en France de :</a:t>
            </a:r>
          </a:p>
        </p:txBody>
      </p:sp>
      <p:sp>
        <p:nvSpPr>
          <p:cNvPr id="2" name="Espace réservé du pied de page 1">
            <a:extLst>
              <a:ext uri="{FF2B5EF4-FFF2-40B4-BE49-F238E27FC236}">
                <a16:creationId xmlns:a16="http://schemas.microsoft.com/office/drawing/2014/main" id="{98676E7E-A5BE-C2F6-296D-CDA5B2D5EDB2}"/>
              </a:ext>
            </a:extLst>
          </p:cNvPr>
          <p:cNvSpPr>
            <a:spLocks noGrp="1"/>
          </p:cNvSpPr>
          <p:nvPr>
            <p:ph type="ftr" sz="quarter" idx="11"/>
          </p:nvPr>
        </p:nvSpPr>
        <p:spPr/>
        <p:txBody>
          <a:bodyPr/>
          <a:lstStyle/>
          <a:p>
            <a:r>
              <a:rPr lang="fr-FR"/>
              <a:t>webinaire 180123 PB</a:t>
            </a:r>
          </a:p>
        </p:txBody>
      </p:sp>
    </p:spTree>
    <p:extLst>
      <p:ext uri="{BB962C8B-B14F-4D97-AF65-F5344CB8AC3E}">
        <p14:creationId xmlns:p14="http://schemas.microsoft.com/office/powerpoint/2010/main" val="3771525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D118-2A21-8A47-BF46-3A996F73662C}"/>
              </a:ext>
            </a:extLst>
          </p:cNvPr>
          <p:cNvSpPr>
            <a:spLocks noGrp="1"/>
          </p:cNvSpPr>
          <p:nvPr>
            <p:ph type="title"/>
          </p:nvPr>
        </p:nvSpPr>
        <p:spPr>
          <a:xfrm>
            <a:off x="628650" y="309144"/>
            <a:ext cx="7886700" cy="1325563"/>
          </a:xfrm>
          <a:solidFill>
            <a:schemeClr val="accent1">
              <a:lumMod val="60000"/>
              <a:lumOff val="40000"/>
            </a:schemeClr>
          </a:solidFill>
        </p:spPr>
        <p:txBody>
          <a:bodyPr>
            <a:normAutofit/>
          </a:bodyPr>
          <a:lstStyle/>
          <a:p>
            <a:r>
              <a:rPr lang="fr-FR" sz="3200" dirty="0">
                <a:solidFill>
                  <a:srgbClr val="002060"/>
                </a:solidFill>
                <a:latin typeface="Times New Roman" panose="02020603050405020304" pitchFamily="18" charset="0"/>
                <a:cs typeface="Times New Roman" panose="02020603050405020304" pitchFamily="18" charset="0"/>
              </a:rPr>
              <a:t>Vaccination des nourrissons contre les infections à rotavirus en France: réticences </a:t>
            </a:r>
          </a:p>
        </p:txBody>
      </p:sp>
      <p:sp>
        <p:nvSpPr>
          <p:cNvPr id="3" name="Espace réservé du contenu 2">
            <a:extLst>
              <a:ext uri="{FF2B5EF4-FFF2-40B4-BE49-F238E27FC236}">
                <a16:creationId xmlns:a16="http://schemas.microsoft.com/office/drawing/2014/main" id="{D803EE91-C55F-B046-82AA-6A0DA4A9DB30}"/>
              </a:ext>
            </a:extLst>
          </p:cNvPr>
          <p:cNvSpPr>
            <a:spLocks noGrp="1"/>
          </p:cNvSpPr>
          <p:nvPr>
            <p:ph idx="1"/>
          </p:nvPr>
        </p:nvSpPr>
        <p:spPr>
          <a:xfrm>
            <a:off x="628650" y="2263141"/>
            <a:ext cx="7886700" cy="3226832"/>
          </a:xfrm>
        </p:spPr>
        <p:txBody>
          <a:bodyPr>
            <a:normAutofit fontScale="62500" lnSpcReduction="20000"/>
          </a:bodyPr>
          <a:lstStyle/>
          <a:p>
            <a:r>
              <a:rPr lang="fr-FR" dirty="0"/>
              <a:t>2006 : Non recommandation du Conseil supérieur d’hygiène publique de France </a:t>
            </a:r>
          </a:p>
          <a:p>
            <a:r>
              <a:rPr lang="fr-FR" dirty="0"/>
              <a:t>2010 : Non recommandation en 2010 du Haut conseil de santé publique</a:t>
            </a:r>
          </a:p>
          <a:p>
            <a:r>
              <a:rPr lang="fr-FR" dirty="0"/>
              <a:t>2013 : Recommandation du Haut conseil de santé publique</a:t>
            </a:r>
          </a:p>
          <a:p>
            <a:r>
              <a:rPr lang="fr-FR" dirty="0"/>
              <a:t>Février 2015 : Alerte du Comité technique de pharmacovigilance de l’ANSM signalant :</a:t>
            </a:r>
          </a:p>
          <a:p>
            <a:pPr lvl="1"/>
            <a:r>
              <a:rPr lang="fr-FR" dirty="0"/>
              <a:t>un « taux de notification préoccupant d’effets indésirables graves » chez les nourrissons vaccinés ; </a:t>
            </a:r>
          </a:p>
          <a:p>
            <a:pPr lvl="1"/>
            <a:r>
              <a:rPr lang="fr-FR" dirty="0"/>
              <a:t>comportant en particulier, des invaginations intestinales aiguës (IIA) dont deux cas avaient abouti à un décès. </a:t>
            </a:r>
          </a:p>
          <a:p>
            <a:r>
              <a:rPr lang="fr-FR" dirty="0"/>
              <a:t>Avril 2015 : Commission de transparence : SMR insuffisant</a:t>
            </a:r>
          </a:p>
          <a:p>
            <a:r>
              <a:rPr lang="fr-FR" dirty="0"/>
              <a:t>Avril 2015 : Suspension de la recommandation vaccinale</a:t>
            </a:r>
          </a:p>
        </p:txBody>
      </p:sp>
      <p:sp>
        <p:nvSpPr>
          <p:cNvPr id="4" name="Espace réservé du pied de page 3">
            <a:extLst>
              <a:ext uri="{FF2B5EF4-FFF2-40B4-BE49-F238E27FC236}">
                <a16:creationId xmlns:a16="http://schemas.microsoft.com/office/drawing/2014/main" id="{50E5F866-3A55-CECA-0032-5C995EF63AF6}"/>
              </a:ext>
            </a:extLst>
          </p:cNvPr>
          <p:cNvSpPr>
            <a:spLocks noGrp="1"/>
          </p:cNvSpPr>
          <p:nvPr>
            <p:ph type="ftr" sz="quarter" idx="11"/>
          </p:nvPr>
        </p:nvSpPr>
        <p:spPr/>
        <p:txBody>
          <a:bodyPr/>
          <a:lstStyle/>
          <a:p>
            <a:r>
              <a:rPr lang="fr-FR"/>
              <a:t>webinaire 180123 PB</a:t>
            </a:r>
          </a:p>
        </p:txBody>
      </p:sp>
    </p:spTree>
    <p:extLst>
      <p:ext uri="{BB962C8B-B14F-4D97-AF65-F5344CB8AC3E}">
        <p14:creationId xmlns:p14="http://schemas.microsoft.com/office/powerpoint/2010/main" val="3039900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45E931-E280-8F4C-AB9D-3961B011DD24}"/>
              </a:ext>
            </a:extLst>
          </p:cNvPr>
          <p:cNvSpPr>
            <a:spLocks noGrp="1"/>
          </p:cNvSpPr>
          <p:nvPr>
            <p:ph type="title"/>
          </p:nvPr>
        </p:nvSpPr>
        <p:spPr>
          <a:solidFill>
            <a:schemeClr val="accent1">
              <a:lumMod val="60000"/>
              <a:lumOff val="40000"/>
            </a:schemeClr>
          </a:solidFill>
        </p:spPr>
        <p:txBody>
          <a:bodyPr/>
          <a:lstStyle/>
          <a:p>
            <a:r>
              <a:rPr lang="fr-FR" dirty="0">
                <a:solidFill>
                  <a:srgbClr val="002060"/>
                </a:solidFill>
              </a:rPr>
              <a:t>Vaccination à nouveau recommandée en France en 2022</a:t>
            </a:r>
          </a:p>
        </p:txBody>
      </p:sp>
      <p:sp>
        <p:nvSpPr>
          <p:cNvPr id="3" name="Espace réservé du contenu 2">
            <a:extLst>
              <a:ext uri="{FF2B5EF4-FFF2-40B4-BE49-F238E27FC236}">
                <a16:creationId xmlns:a16="http://schemas.microsoft.com/office/drawing/2014/main" id="{5CBE666F-3DF5-D145-B71A-8E8A05FA720A}"/>
              </a:ext>
            </a:extLst>
          </p:cNvPr>
          <p:cNvSpPr>
            <a:spLocks noGrp="1"/>
          </p:cNvSpPr>
          <p:nvPr>
            <p:ph idx="1"/>
          </p:nvPr>
        </p:nvSpPr>
        <p:spPr>
          <a:xfrm>
            <a:off x="628650" y="2189540"/>
            <a:ext cx="7886700" cy="3263504"/>
          </a:xfrm>
        </p:spPr>
        <p:txBody>
          <a:bodyPr>
            <a:normAutofit fontScale="85000" lnSpcReduction="20000"/>
          </a:bodyPr>
          <a:lstStyle/>
          <a:p>
            <a:r>
              <a:rPr lang="fr-FR" dirty="0"/>
              <a:t>Fardeau lourd en France, en milieu communautaire comme en milieu hospitalier </a:t>
            </a:r>
          </a:p>
          <a:p>
            <a:pPr lvl="1"/>
            <a:r>
              <a:rPr lang="fr-FR" dirty="0"/>
              <a:t>&gt; 20 000 hospitalisation / an ; 3 à 20 décès / an</a:t>
            </a:r>
          </a:p>
          <a:p>
            <a:r>
              <a:rPr lang="fr-FR" dirty="0"/>
              <a:t>Vaccination efficace en population</a:t>
            </a:r>
          </a:p>
          <a:p>
            <a:pPr lvl="1"/>
            <a:r>
              <a:rPr lang="fr-FR" dirty="0"/>
              <a:t>93 à 97% contre les formes sévères ; 80% toutes sévérités confondues</a:t>
            </a:r>
          </a:p>
          <a:p>
            <a:r>
              <a:rPr lang="fr-FR" dirty="0"/>
              <a:t>Effet de protection collective : 22 à 48%</a:t>
            </a:r>
          </a:p>
          <a:p>
            <a:r>
              <a:rPr lang="fr-FR" dirty="0"/>
              <a:t>Risque d’IIA </a:t>
            </a:r>
          </a:p>
          <a:p>
            <a:pPr lvl="1"/>
            <a:r>
              <a:rPr lang="fr-FR" dirty="0"/>
              <a:t>Additionnel / risque spontané  : 1,7 / 100 000 vaccinations</a:t>
            </a:r>
          </a:p>
          <a:p>
            <a:pPr lvl="1"/>
            <a:r>
              <a:rPr lang="fr-FR" dirty="0"/>
              <a:t>« Prévisible » : dans les 7 jours suivant la première dose</a:t>
            </a:r>
          </a:p>
          <a:p>
            <a:endParaRPr lang="fr-FR" dirty="0"/>
          </a:p>
        </p:txBody>
      </p:sp>
      <p:sp>
        <p:nvSpPr>
          <p:cNvPr id="4" name="Espace réservé du pied de page 3">
            <a:extLst>
              <a:ext uri="{FF2B5EF4-FFF2-40B4-BE49-F238E27FC236}">
                <a16:creationId xmlns:a16="http://schemas.microsoft.com/office/drawing/2014/main" id="{EFC4C9A7-9260-2EF3-BDAE-A5128F05A47E}"/>
              </a:ext>
            </a:extLst>
          </p:cNvPr>
          <p:cNvSpPr>
            <a:spLocks noGrp="1"/>
          </p:cNvSpPr>
          <p:nvPr>
            <p:ph type="ftr" sz="quarter" idx="11"/>
          </p:nvPr>
        </p:nvSpPr>
        <p:spPr/>
        <p:txBody>
          <a:bodyPr/>
          <a:lstStyle/>
          <a:p>
            <a:r>
              <a:rPr lang="fr-FR"/>
              <a:t>webinaire 180123 PB</a:t>
            </a:r>
          </a:p>
        </p:txBody>
      </p:sp>
    </p:spTree>
    <p:extLst>
      <p:ext uri="{BB962C8B-B14F-4D97-AF65-F5344CB8AC3E}">
        <p14:creationId xmlns:p14="http://schemas.microsoft.com/office/powerpoint/2010/main" val="3044335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B3B53C-EEA0-BA0D-4349-77A4DB0825D8}"/>
              </a:ext>
            </a:extLst>
          </p:cNvPr>
          <p:cNvSpPr>
            <a:spLocks noGrp="1"/>
          </p:cNvSpPr>
          <p:nvPr>
            <p:ph type="title"/>
          </p:nvPr>
        </p:nvSpPr>
        <p:spPr>
          <a:solidFill>
            <a:schemeClr val="accent6">
              <a:lumMod val="60000"/>
              <a:lumOff val="40000"/>
            </a:schemeClr>
          </a:solidFill>
        </p:spPr>
        <p:txBody>
          <a:bodyPr/>
          <a:lstStyle/>
          <a:p>
            <a:r>
              <a:rPr lang="fr-FR" dirty="0">
                <a:latin typeface="Times New Roman" panose="02020603050405020304" pitchFamily="18" charset="0"/>
                <a:cs typeface="Times New Roman" panose="02020603050405020304" pitchFamily="18" charset="0"/>
              </a:rPr>
              <a:t>Vaccin rotavirus recommandé par l’HAS en juillet 2022</a:t>
            </a:r>
          </a:p>
        </p:txBody>
      </p:sp>
      <p:sp>
        <p:nvSpPr>
          <p:cNvPr id="3" name="Espace réservé du pied de page 2">
            <a:extLst>
              <a:ext uri="{FF2B5EF4-FFF2-40B4-BE49-F238E27FC236}">
                <a16:creationId xmlns:a16="http://schemas.microsoft.com/office/drawing/2014/main" id="{DA31E08E-3C67-CE4B-7963-03D638C5A612}"/>
              </a:ext>
            </a:extLst>
          </p:cNvPr>
          <p:cNvSpPr>
            <a:spLocks noGrp="1"/>
          </p:cNvSpPr>
          <p:nvPr>
            <p:ph type="ftr" sz="quarter" idx="11"/>
          </p:nvPr>
        </p:nvSpPr>
        <p:spPr/>
        <p:txBody>
          <a:bodyPr/>
          <a:lstStyle/>
          <a:p>
            <a:r>
              <a:rPr lang="fr-FR"/>
              <a:t>webinaire 180123 PB</a:t>
            </a:r>
          </a:p>
        </p:txBody>
      </p:sp>
      <p:sp>
        <p:nvSpPr>
          <p:cNvPr id="5" name="ZoneTexte 4">
            <a:extLst>
              <a:ext uri="{FF2B5EF4-FFF2-40B4-BE49-F238E27FC236}">
                <a16:creationId xmlns:a16="http://schemas.microsoft.com/office/drawing/2014/main" id="{40D5C917-22A1-713E-2270-338DA9D697C6}"/>
              </a:ext>
            </a:extLst>
          </p:cNvPr>
          <p:cNvSpPr txBox="1"/>
          <p:nvPr/>
        </p:nvSpPr>
        <p:spPr>
          <a:xfrm>
            <a:off x="1972258" y="1779687"/>
            <a:ext cx="4572000" cy="4247317"/>
          </a:xfrm>
          <a:prstGeom prst="rect">
            <a:avLst/>
          </a:prstGeom>
          <a:noFill/>
        </p:spPr>
        <p:txBody>
          <a:bodyPr wrap="square">
            <a:spAutoFit/>
          </a:bodyPr>
          <a:lstStyle/>
          <a:p>
            <a:pPr algn="just"/>
            <a:r>
              <a:rPr lang="fr-FR" sz="1800" i="0" u="none" strike="noStrike" baseline="0" dirty="0">
                <a:solidFill>
                  <a:srgbClr val="000000"/>
                </a:solidFill>
                <a:latin typeface="Times New Roman" panose="02020603050405020304" pitchFamily="18" charset="0"/>
                <a:cs typeface="Times New Roman" panose="02020603050405020304" pitchFamily="18" charset="0"/>
              </a:rPr>
              <a:t>« Au terme de son évaluation, la HAS recommande la vaccination contre les rotavirus de tous les nourrissons âgés de 6 semaines à 6 mois, selon un schéma vaccinal à deux doses (à 2 et 3 mois de vie) pour le vaccin monovalent (</a:t>
            </a:r>
            <a:r>
              <a:rPr lang="fr-FR" sz="1800" i="0" u="none" strike="noStrike" baseline="0" dirty="0" err="1">
                <a:solidFill>
                  <a:srgbClr val="000000"/>
                </a:solidFill>
                <a:latin typeface="Times New Roman" panose="02020603050405020304" pitchFamily="18" charset="0"/>
                <a:cs typeface="Times New Roman" panose="02020603050405020304" pitchFamily="18" charset="0"/>
              </a:rPr>
              <a:t>Rotarix</a:t>
            </a:r>
            <a:r>
              <a:rPr lang="fr-FR" sz="1800" i="0" u="none" strike="noStrike" baseline="0" dirty="0">
                <a:solidFill>
                  <a:srgbClr val="000000"/>
                </a:solidFill>
                <a:latin typeface="Times New Roman" panose="02020603050405020304" pitchFamily="18" charset="0"/>
                <a:cs typeface="Times New Roman" panose="02020603050405020304" pitchFamily="18" charset="0"/>
              </a:rPr>
              <a:t>) et à trois doses (à 2, 3 et 4 mois de vie) pour le vaccin pentavalent (</a:t>
            </a:r>
            <a:r>
              <a:rPr lang="fr-FR" sz="1800" i="0" u="none" strike="noStrike" baseline="0" dirty="0" err="1">
                <a:solidFill>
                  <a:srgbClr val="000000"/>
                </a:solidFill>
                <a:latin typeface="Times New Roman" panose="02020603050405020304" pitchFamily="18" charset="0"/>
                <a:cs typeface="Times New Roman" panose="02020603050405020304" pitchFamily="18" charset="0"/>
              </a:rPr>
              <a:t>RotaTeq</a:t>
            </a:r>
            <a:r>
              <a:rPr lang="fr-FR" sz="1800" i="0" u="none" strike="noStrike" baseline="0" dirty="0">
                <a:solidFill>
                  <a:srgbClr val="000000"/>
                </a:solidFill>
                <a:latin typeface="Times New Roman" panose="02020603050405020304" pitchFamily="18" charset="0"/>
                <a:cs typeface="Times New Roman" panose="02020603050405020304" pitchFamily="18" charset="0"/>
              </a:rPr>
              <a:t>). Le strict respect de ce calendrier vaccinal est primordial afin d’assurer la complétude du schéma vaccinal avant l’âge limite (6 mois pour </a:t>
            </a:r>
            <a:r>
              <a:rPr lang="fr-FR" sz="1800" i="0" u="none" strike="noStrike" baseline="0" dirty="0" err="1">
                <a:solidFill>
                  <a:srgbClr val="000000"/>
                </a:solidFill>
                <a:latin typeface="Times New Roman" panose="02020603050405020304" pitchFamily="18" charset="0"/>
                <a:cs typeface="Times New Roman" panose="02020603050405020304" pitchFamily="18" charset="0"/>
              </a:rPr>
              <a:t>Rotarix</a:t>
            </a:r>
            <a:r>
              <a:rPr lang="fr-FR" sz="1800" i="0" u="none" strike="noStrike" baseline="0" dirty="0">
                <a:solidFill>
                  <a:srgbClr val="000000"/>
                </a:solidFill>
                <a:latin typeface="Times New Roman" panose="02020603050405020304" pitchFamily="18" charset="0"/>
                <a:cs typeface="Times New Roman" panose="02020603050405020304" pitchFamily="18" charset="0"/>
              </a:rPr>
              <a:t> et 8 mois pour </a:t>
            </a:r>
            <a:r>
              <a:rPr lang="fr-FR" sz="1800" i="0" u="none" strike="noStrike" baseline="0" dirty="0" err="1">
                <a:solidFill>
                  <a:srgbClr val="000000"/>
                </a:solidFill>
                <a:latin typeface="Times New Roman" panose="02020603050405020304" pitchFamily="18" charset="0"/>
                <a:cs typeface="Times New Roman" panose="02020603050405020304" pitchFamily="18" charset="0"/>
              </a:rPr>
              <a:t>RotaTeq</a:t>
            </a:r>
            <a:r>
              <a:rPr lang="fr-FR" sz="1800" i="0" u="none" strike="noStrike" baseline="0" dirty="0">
                <a:solidFill>
                  <a:srgbClr val="000000"/>
                </a:solidFill>
                <a:latin typeface="Times New Roman" panose="02020603050405020304" pitchFamily="18" charset="0"/>
                <a:cs typeface="Times New Roman" panose="02020603050405020304" pitchFamily="18" charset="0"/>
              </a:rPr>
              <a:t>). </a:t>
            </a:r>
          </a:p>
          <a:p>
            <a:pPr algn="just"/>
            <a:r>
              <a:rPr lang="fr-FR" sz="1800" i="0" u="none" strike="noStrike" baseline="0" dirty="0">
                <a:solidFill>
                  <a:srgbClr val="000000"/>
                </a:solidFill>
                <a:latin typeface="Times New Roman" panose="02020603050405020304" pitchFamily="18" charset="0"/>
                <a:cs typeface="Times New Roman" panose="02020603050405020304" pitchFamily="18" charset="0"/>
              </a:rPr>
              <a:t>La HAS recommande que l’information sur le risque d’IIA soit systématiquement </a:t>
            </a:r>
            <a:r>
              <a:rPr lang="fr-FR" sz="1800" i="0" u="none" strike="noStrike" baseline="0" dirty="0" err="1">
                <a:solidFill>
                  <a:srgbClr val="000000"/>
                </a:solidFill>
                <a:latin typeface="Times New Roman" panose="02020603050405020304" pitchFamily="18" charset="0"/>
                <a:cs typeface="Times New Roman" panose="02020603050405020304" pitchFamily="18" charset="0"/>
              </a:rPr>
              <a:t>déli-vrée</a:t>
            </a:r>
            <a:r>
              <a:rPr lang="fr-FR" sz="1800" i="0" u="none" strike="noStrike" baseline="0" dirty="0">
                <a:solidFill>
                  <a:srgbClr val="000000"/>
                </a:solidFill>
                <a:latin typeface="Times New Roman" panose="02020603050405020304" pitchFamily="18" charset="0"/>
                <a:cs typeface="Times New Roman" panose="02020603050405020304" pitchFamily="18" charset="0"/>
              </a:rPr>
              <a:t> par les professionnels de santé aux parents des enfants à vacciner »</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1229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D66E23-1789-CB4B-8F98-9ECCB4AB48BC}"/>
              </a:ext>
            </a:extLst>
          </p:cNvPr>
          <p:cNvSpPr>
            <a:spLocks noGrp="1"/>
          </p:cNvSpPr>
          <p:nvPr>
            <p:ph type="title"/>
          </p:nvPr>
        </p:nvSpPr>
        <p:spPr>
          <a:xfrm>
            <a:off x="628650" y="299929"/>
            <a:ext cx="7886700" cy="1004247"/>
          </a:xfrm>
          <a:solidFill>
            <a:schemeClr val="accent1">
              <a:lumMod val="60000"/>
              <a:lumOff val="40000"/>
            </a:schemeClr>
          </a:solidFill>
        </p:spPr>
        <p:txBody>
          <a:bodyPr>
            <a:normAutofit/>
          </a:bodyPr>
          <a:lstStyle/>
          <a:p>
            <a:r>
              <a:rPr lang="fr-FR" sz="3200" dirty="0">
                <a:solidFill>
                  <a:srgbClr val="002060"/>
                </a:solidFill>
                <a:latin typeface="Times New Roman" panose="02020603050405020304" pitchFamily="18" charset="0"/>
                <a:cs typeface="Times New Roman" panose="02020603050405020304" pitchFamily="18" charset="0"/>
              </a:rPr>
              <a:t>Risque d’invagination intestinale aiguë  (IIA) après vaccination rotavirus </a:t>
            </a:r>
          </a:p>
        </p:txBody>
      </p:sp>
      <p:sp>
        <p:nvSpPr>
          <p:cNvPr id="3" name="Espace réservé du contenu 2">
            <a:extLst>
              <a:ext uri="{FF2B5EF4-FFF2-40B4-BE49-F238E27FC236}">
                <a16:creationId xmlns:a16="http://schemas.microsoft.com/office/drawing/2014/main" id="{30F6372E-B4BE-C445-B9BC-0C6AA6F10D43}"/>
              </a:ext>
            </a:extLst>
          </p:cNvPr>
          <p:cNvSpPr>
            <a:spLocks noGrp="1"/>
          </p:cNvSpPr>
          <p:nvPr>
            <p:ph idx="1"/>
          </p:nvPr>
        </p:nvSpPr>
        <p:spPr/>
        <p:txBody>
          <a:bodyPr>
            <a:normAutofit/>
          </a:bodyPr>
          <a:lstStyle/>
          <a:p>
            <a:r>
              <a:rPr lang="fr-FR" sz="2200" dirty="0">
                <a:latin typeface="Times New Roman" panose="02020603050405020304" pitchFamily="18" charset="0"/>
                <a:cs typeface="Times New Roman" panose="02020603050405020304" pitchFamily="18" charset="0"/>
              </a:rPr>
              <a:t>L’analyse des cas a montré </a:t>
            </a:r>
            <a:r>
              <a:rPr lang="fr-FR" sz="2200" dirty="0">
                <a:solidFill>
                  <a:srgbClr val="FF0000"/>
                </a:solidFill>
                <a:latin typeface="Times New Roman" panose="02020603050405020304" pitchFamily="18" charset="0"/>
                <a:cs typeface="Times New Roman" panose="02020603050405020304" pitchFamily="18" charset="0"/>
              </a:rPr>
              <a:t>qu’un important retard de prise en charge avait contribué en grande partie à ces deux décès </a:t>
            </a:r>
            <a:r>
              <a:rPr lang="fr-FR" sz="2200" dirty="0">
                <a:latin typeface="Times New Roman" panose="02020603050405020304" pitchFamily="18" charset="0"/>
                <a:cs typeface="Times New Roman" panose="02020603050405020304" pitchFamily="18" charset="0"/>
              </a:rPr>
              <a:t>en</a:t>
            </a:r>
            <a:r>
              <a:rPr lang="fr-FR" sz="2200" dirty="0">
                <a:solidFill>
                  <a:srgbClr val="FF0000"/>
                </a:solidFill>
                <a:latin typeface="Times New Roman" panose="02020603050405020304" pitchFamily="18" charset="0"/>
                <a:cs typeface="Times New Roman" panose="02020603050405020304" pitchFamily="18" charset="0"/>
              </a:rPr>
              <a:t> </a:t>
            </a:r>
            <a:r>
              <a:rPr lang="fr-FR" sz="2200" dirty="0">
                <a:latin typeface="Times New Roman" panose="02020603050405020304" pitchFamily="18" charset="0"/>
                <a:cs typeface="Times New Roman" panose="02020603050405020304" pitchFamily="18" charset="0"/>
              </a:rPr>
              <a:t>France et qu’un seul cas d’IIA pouvait en réalité être imputable à la vaccination.</a:t>
            </a:r>
          </a:p>
          <a:p>
            <a:r>
              <a:rPr lang="fr-FR" sz="2200" dirty="0">
                <a:latin typeface="Times New Roman" panose="02020603050405020304" pitchFamily="18" charset="0"/>
                <a:cs typeface="Times New Roman" panose="02020603050405020304" pitchFamily="18" charset="0"/>
              </a:rPr>
              <a:t>Le risque d’IIA post-vaccinale était bien connu dès l’autorisation de mise sur le marché des vaccins récents contre le rotavirus (2006), et considéré comme très faible. </a:t>
            </a:r>
          </a:p>
          <a:p>
            <a:r>
              <a:rPr lang="fr-FR" sz="2200" dirty="0">
                <a:latin typeface="Times New Roman" panose="02020603050405020304" pitchFamily="18" charset="0"/>
                <a:cs typeface="Times New Roman" panose="02020603050405020304" pitchFamily="18" charset="0"/>
              </a:rPr>
              <a:t>A la suite de l’alerte française, </a:t>
            </a:r>
            <a:r>
              <a:rPr lang="fr-FR" sz="2200" dirty="0">
                <a:solidFill>
                  <a:srgbClr val="FF0000"/>
                </a:solidFill>
                <a:latin typeface="Times New Roman" panose="02020603050405020304" pitchFamily="18" charset="0"/>
                <a:cs typeface="Times New Roman" panose="02020603050405020304" pitchFamily="18" charset="0"/>
              </a:rPr>
              <a:t>aucun des pays ayant mis en place une vaccination généralisée ne retrouve de données similaires, en particulier concernant les décès imputables à la vaccination, et ces pays poursuivent tous leur politique vaccinale.</a:t>
            </a:r>
          </a:p>
          <a:p>
            <a:endParaRPr lang="fr-FR" dirty="0"/>
          </a:p>
        </p:txBody>
      </p:sp>
      <p:sp>
        <p:nvSpPr>
          <p:cNvPr id="4" name="Espace réservé du pied de page 3">
            <a:extLst>
              <a:ext uri="{FF2B5EF4-FFF2-40B4-BE49-F238E27FC236}">
                <a16:creationId xmlns:a16="http://schemas.microsoft.com/office/drawing/2014/main" id="{DABAF8BD-7EA5-77EC-FDC2-9C09B28F8118}"/>
              </a:ext>
            </a:extLst>
          </p:cNvPr>
          <p:cNvSpPr>
            <a:spLocks noGrp="1"/>
          </p:cNvSpPr>
          <p:nvPr>
            <p:ph type="ftr" sz="quarter" idx="11"/>
          </p:nvPr>
        </p:nvSpPr>
        <p:spPr/>
        <p:txBody>
          <a:bodyPr/>
          <a:lstStyle/>
          <a:p>
            <a:r>
              <a:rPr lang="fr-FR"/>
              <a:t>webinaire 180123 PB</a:t>
            </a:r>
          </a:p>
        </p:txBody>
      </p:sp>
    </p:spTree>
    <p:extLst>
      <p:ext uri="{BB962C8B-B14F-4D97-AF65-F5344CB8AC3E}">
        <p14:creationId xmlns:p14="http://schemas.microsoft.com/office/powerpoint/2010/main" val="3370328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7D3F1D-6492-DE88-A897-B3301667D6A2}"/>
              </a:ext>
            </a:extLst>
          </p:cNvPr>
          <p:cNvSpPr>
            <a:spLocks noGrp="1"/>
          </p:cNvSpPr>
          <p:nvPr>
            <p:ph type="title"/>
          </p:nvPr>
        </p:nvSpPr>
        <p:spPr>
          <a:solidFill>
            <a:schemeClr val="accent2">
              <a:lumMod val="20000"/>
              <a:lumOff val="80000"/>
            </a:schemeClr>
          </a:solidFill>
        </p:spPr>
        <p:txBody>
          <a:bodyPr/>
          <a:lstStyle/>
          <a:p>
            <a:r>
              <a:rPr lang="fr-FR" dirty="0"/>
              <a:t>Vaccination pendant la grossesse </a:t>
            </a:r>
          </a:p>
        </p:txBody>
      </p:sp>
      <p:sp>
        <p:nvSpPr>
          <p:cNvPr id="3" name="Espace réservé du pied de page 2">
            <a:extLst>
              <a:ext uri="{FF2B5EF4-FFF2-40B4-BE49-F238E27FC236}">
                <a16:creationId xmlns:a16="http://schemas.microsoft.com/office/drawing/2014/main" id="{90142916-898F-6F57-C086-C5D129B3920E}"/>
              </a:ext>
            </a:extLst>
          </p:cNvPr>
          <p:cNvSpPr>
            <a:spLocks noGrp="1"/>
          </p:cNvSpPr>
          <p:nvPr>
            <p:ph type="ftr" sz="quarter" idx="11"/>
          </p:nvPr>
        </p:nvSpPr>
        <p:spPr/>
        <p:txBody>
          <a:bodyPr/>
          <a:lstStyle/>
          <a:p>
            <a:r>
              <a:rPr lang="fr-FR"/>
              <a:t>webinaire 180123 PB</a:t>
            </a:r>
          </a:p>
        </p:txBody>
      </p:sp>
    </p:spTree>
    <p:extLst>
      <p:ext uri="{BB962C8B-B14F-4D97-AF65-F5344CB8AC3E}">
        <p14:creationId xmlns:p14="http://schemas.microsoft.com/office/powerpoint/2010/main" val="1671089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0A0EC5-267A-12B1-B5E7-F6A4D4E1C668}"/>
              </a:ext>
            </a:extLst>
          </p:cNvPr>
          <p:cNvSpPr>
            <a:spLocks noGrp="1"/>
          </p:cNvSpPr>
          <p:nvPr>
            <p:ph type="title"/>
          </p:nvPr>
        </p:nvSpPr>
        <p:spPr/>
        <p:txBody>
          <a:bodyPr/>
          <a:lstStyle/>
          <a:p>
            <a:r>
              <a:rPr lang="fr-FR" dirty="0"/>
              <a:t>Vaccinations de l’enfant en France</a:t>
            </a:r>
            <a:br>
              <a:rPr lang="fr-FR" dirty="0"/>
            </a:br>
            <a:r>
              <a:rPr lang="fr-FR" dirty="0"/>
              <a:t>nouveautés et actualités</a:t>
            </a:r>
          </a:p>
        </p:txBody>
      </p:sp>
      <p:sp>
        <p:nvSpPr>
          <p:cNvPr id="3" name="Espace réservé du contenu 2">
            <a:extLst>
              <a:ext uri="{FF2B5EF4-FFF2-40B4-BE49-F238E27FC236}">
                <a16:creationId xmlns:a16="http://schemas.microsoft.com/office/drawing/2014/main" id="{4FD28D0E-313B-0191-9AC3-04C0601E9089}"/>
              </a:ext>
            </a:extLst>
          </p:cNvPr>
          <p:cNvSpPr>
            <a:spLocks noGrp="1"/>
          </p:cNvSpPr>
          <p:nvPr>
            <p:ph idx="1"/>
          </p:nvPr>
        </p:nvSpPr>
        <p:spPr/>
        <p:txBody>
          <a:bodyPr/>
          <a:lstStyle/>
          <a:p>
            <a:r>
              <a:rPr lang="fr-FR" dirty="0"/>
              <a:t>Une « nouveauté » : l’obligation vaccinale </a:t>
            </a:r>
          </a:p>
          <a:p>
            <a:r>
              <a:rPr lang="fr-FR" dirty="0"/>
              <a:t>Des actualités :</a:t>
            </a:r>
          </a:p>
          <a:p>
            <a:pPr lvl="1"/>
            <a:r>
              <a:rPr lang="fr-FR" dirty="0"/>
              <a:t>la vaccination contre les infections à méningocoques, l’introduction du vaccin méningocoque B</a:t>
            </a:r>
          </a:p>
          <a:p>
            <a:pPr lvl="1"/>
            <a:r>
              <a:rPr lang="fr-FR" dirty="0"/>
              <a:t>Les vaccins rotavirus enfin au calendrier </a:t>
            </a:r>
          </a:p>
          <a:p>
            <a:pPr lvl="1"/>
            <a:r>
              <a:rPr lang="fr-FR" dirty="0"/>
              <a:t>La vaccination de la femme enceinte:  coqueluche</a:t>
            </a:r>
          </a:p>
          <a:p>
            <a:pPr lvl="1"/>
            <a:r>
              <a:rPr lang="fr-FR" dirty="0"/>
              <a:t>Une vaccination HPV insuffisante en France </a:t>
            </a:r>
          </a:p>
          <a:p>
            <a:pPr lvl="1"/>
            <a:r>
              <a:rPr lang="fr-FR" dirty="0"/>
              <a:t>Elargissement des compétences </a:t>
            </a:r>
            <a:r>
              <a:rPr lang="fr-FR"/>
              <a:t>pour la vaccination</a:t>
            </a:r>
            <a:endParaRPr lang="fr-FR" dirty="0"/>
          </a:p>
          <a:p>
            <a:endParaRPr lang="fr-FR" dirty="0"/>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708D5554-1A07-EB2D-0D69-3B99AF6DDAA8}"/>
              </a:ext>
            </a:extLst>
          </p:cNvPr>
          <p:cNvSpPr>
            <a:spLocks noGrp="1"/>
          </p:cNvSpPr>
          <p:nvPr>
            <p:ph type="ftr" sz="quarter" idx="11"/>
          </p:nvPr>
        </p:nvSpPr>
        <p:spPr/>
        <p:txBody>
          <a:bodyPr/>
          <a:lstStyle/>
          <a:p>
            <a:r>
              <a:rPr lang="fr-FR"/>
              <a:t>webinaire 180123 PB</a:t>
            </a:r>
          </a:p>
        </p:txBody>
      </p:sp>
    </p:spTree>
    <p:extLst>
      <p:ext uri="{BB962C8B-B14F-4D97-AF65-F5344CB8AC3E}">
        <p14:creationId xmlns:p14="http://schemas.microsoft.com/office/powerpoint/2010/main" val="2737717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AD4DB3C-4B0F-634F-9DC8-94DCCE9FCA31}"/>
              </a:ext>
            </a:extLst>
          </p:cNvPr>
          <p:cNvPicPr>
            <a:picLocks noChangeAspect="1"/>
          </p:cNvPicPr>
          <p:nvPr/>
        </p:nvPicPr>
        <p:blipFill>
          <a:blip r:embed="rId2"/>
          <a:stretch>
            <a:fillRect/>
          </a:stretch>
        </p:blipFill>
        <p:spPr>
          <a:xfrm>
            <a:off x="1777370" y="865206"/>
            <a:ext cx="5533121" cy="5076080"/>
          </a:xfrm>
          <a:prstGeom prst="rect">
            <a:avLst/>
          </a:prstGeom>
        </p:spPr>
      </p:pic>
      <p:cxnSp>
        <p:nvCxnSpPr>
          <p:cNvPr id="7" name="Connecteur droit 6">
            <a:extLst>
              <a:ext uri="{FF2B5EF4-FFF2-40B4-BE49-F238E27FC236}">
                <a16:creationId xmlns:a16="http://schemas.microsoft.com/office/drawing/2014/main" id="{A1A5F0DC-5961-8242-8D58-0ECC93A12B5E}"/>
              </a:ext>
            </a:extLst>
          </p:cNvPr>
          <p:cNvCxnSpPr/>
          <p:nvPr/>
        </p:nvCxnSpPr>
        <p:spPr>
          <a:xfrm>
            <a:off x="4713818" y="5835603"/>
            <a:ext cx="228028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F58CCDD1-314F-0B49-9E90-1E7A4B962153}"/>
              </a:ext>
            </a:extLst>
          </p:cNvPr>
          <p:cNvCxnSpPr>
            <a:cxnSpLocks/>
          </p:cNvCxnSpPr>
          <p:nvPr/>
        </p:nvCxnSpPr>
        <p:spPr>
          <a:xfrm>
            <a:off x="2275812" y="5935763"/>
            <a:ext cx="149255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Espace réservé du pied de page 1">
            <a:extLst>
              <a:ext uri="{FF2B5EF4-FFF2-40B4-BE49-F238E27FC236}">
                <a16:creationId xmlns:a16="http://schemas.microsoft.com/office/drawing/2014/main" id="{D904042A-1F0D-C0FD-45DF-8F1B07B03F94}"/>
              </a:ext>
            </a:extLst>
          </p:cNvPr>
          <p:cNvSpPr>
            <a:spLocks noGrp="1"/>
          </p:cNvSpPr>
          <p:nvPr>
            <p:ph type="ftr" sz="quarter" idx="11"/>
          </p:nvPr>
        </p:nvSpPr>
        <p:spPr/>
        <p:txBody>
          <a:bodyPr/>
          <a:lstStyle/>
          <a:p>
            <a:r>
              <a:rPr lang="fr-FR"/>
              <a:t>webinaire 180123 PB</a:t>
            </a:r>
          </a:p>
        </p:txBody>
      </p:sp>
    </p:spTree>
    <p:extLst>
      <p:ext uri="{BB962C8B-B14F-4D97-AF65-F5344CB8AC3E}">
        <p14:creationId xmlns:p14="http://schemas.microsoft.com/office/powerpoint/2010/main" val="4121557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4123DC-3F3D-544C-9993-604A996AD654}"/>
              </a:ext>
            </a:extLst>
          </p:cNvPr>
          <p:cNvSpPr>
            <a:spLocks noGrp="1"/>
          </p:cNvSpPr>
          <p:nvPr>
            <p:ph type="title"/>
          </p:nvPr>
        </p:nvSpPr>
        <p:spPr/>
        <p:txBody>
          <a:bodyPr/>
          <a:lstStyle/>
          <a:p>
            <a:r>
              <a:rPr lang="fr-FR" dirty="0"/>
              <a:t>2020202</a:t>
            </a:r>
          </a:p>
        </p:txBody>
      </p:sp>
      <p:pic>
        <p:nvPicPr>
          <p:cNvPr id="5" name="Espace réservé du contenu 4">
            <a:extLst>
              <a:ext uri="{FF2B5EF4-FFF2-40B4-BE49-F238E27FC236}">
                <a16:creationId xmlns:a16="http://schemas.microsoft.com/office/drawing/2014/main" id="{4A9FDC6C-3E13-8B4A-8382-12C75E01DB17}"/>
              </a:ext>
            </a:extLst>
          </p:cNvPr>
          <p:cNvPicPr>
            <a:picLocks noGrp="1" noChangeAspect="1"/>
          </p:cNvPicPr>
          <p:nvPr>
            <p:ph idx="1"/>
          </p:nvPr>
        </p:nvPicPr>
        <p:blipFill>
          <a:blip r:embed="rId2"/>
          <a:stretch>
            <a:fillRect/>
          </a:stretch>
        </p:blipFill>
        <p:spPr>
          <a:xfrm>
            <a:off x="628650" y="832798"/>
            <a:ext cx="7886700" cy="2596202"/>
          </a:xfrm>
        </p:spPr>
      </p:pic>
      <p:pic>
        <p:nvPicPr>
          <p:cNvPr id="7" name="Image 6">
            <a:extLst>
              <a:ext uri="{FF2B5EF4-FFF2-40B4-BE49-F238E27FC236}">
                <a16:creationId xmlns:a16="http://schemas.microsoft.com/office/drawing/2014/main" id="{52EC2669-11DF-BE40-884A-DDD017A40ED0}"/>
              </a:ext>
            </a:extLst>
          </p:cNvPr>
          <p:cNvPicPr>
            <a:picLocks noChangeAspect="1"/>
          </p:cNvPicPr>
          <p:nvPr/>
        </p:nvPicPr>
        <p:blipFill>
          <a:blip r:embed="rId3"/>
          <a:stretch>
            <a:fillRect/>
          </a:stretch>
        </p:blipFill>
        <p:spPr>
          <a:xfrm>
            <a:off x="0" y="3979871"/>
            <a:ext cx="9144000" cy="1774209"/>
          </a:xfrm>
          <a:prstGeom prst="rect">
            <a:avLst/>
          </a:prstGeom>
        </p:spPr>
      </p:pic>
      <p:sp>
        <p:nvSpPr>
          <p:cNvPr id="3" name="Espace réservé du pied de page 2">
            <a:extLst>
              <a:ext uri="{FF2B5EF4-FFF2-40B4-BE49-F238E27FC236}">
                <a16:creationId xmlns:a16="http://schemas.microsoft.com/office/drawing/2014/main" id="{1232BA3C-40F0-05C8-D573-E336FF0D6ED2}"/>
              </a:ext>
            </a:extLst>
          </p:cNvPr>
          <p:cNvSpPr>
            <a:spLocks noGrp="1"/>
          </p:cNvSpPr>
          <p:nvPr>
            <p:ph type="ftr" sz="quarter" idx="11"/>
          </p:nvPr>
        </p:nvSpPr>
        <p:spPr/>
        <p:txBody>
          <a:bodyPr/>
          <a:lstStyle/>
          <a:p>
            <a:r>
              <a:rPr lang="fr-FR"/>
              <a:t>webinaire 180123 PB</a:t>
            </a:r>
          </a:p>
        </p:txBody>
      </p:sp>
    </p:spTree>
    <p:extLst>
      <p:ext uri="{BB962C8B-B14F-4D97-AF65-F5344CB8AC3E}">
        <p14:creationId xmlns:p14="http://schemas.microsoft.com/office/powerpoint/2010/main" val="53087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04C4BB-8B5D-BBE6-0A07-7477ED2B4534}"/>
              </a:ext>
            </a:extLst>
          </p:cNvPr>
          <p:cNvSpPr>
            <a:spLocks noGrp="1"/>
          </p:cNvSpPr>
          <p:nvPr>
            <p:ph type="title"/>
          </p:nvPr>
        </p:nvSpPr>
        <p:spPr>
          <a:solidFill>
            <a:schemeClr val="accent4">
              <a:lumMod val="20000"/>
              <a:lumOff val="80000"/>
            </a:schemeClr>
          </a:solidFill>
        </p:spPr>
        <p:txBody>
          <a:bodyPr>
            <a:noAutofit/>
          </a:bodyPr>
          <a:lstStyle/>
          <a:p>
            <a:r>
              <a:rPr lang="fr-FR" sz="2800" dirty="0">
                <a:solidFill>
                  <a:srgbClr val="002060"/>
                </a:solidFill>
                <a:latin typeface="Times New Roman" panose="02020603050405020304" pitchFamily="18" charset="0"/>
                <a:cs typeface="Times New Roman" panose="02020603050405020304" pitchFamily="18" charset="0"/>
              </a:rPr>
              <a:t>Données récentes d’efficacité de la vaccination coqueluche chez la femme enceinte en vie réelle </a:t>
            </a:r>
          </a:p>
        </p:txBody>
      </p:sp>
      <p:sp>
        <p:nvSpPr>
          <p:cNvPr id="3" name="Espace réservé du contenu 2">
            <a:extLst>
              <a:ext uri="{FF2B5EF4-FFF2-40B4-BE49-F238E27FC236}">
                <a16:creationId xmlns:a16="http://schemas.microsoft.com/office/drawing/2014/main" id="{0133CD1B-0FCF-EC5B-9819-878086B93876}"/>
              </a:ext>
            </a:extLst>
          </p:cNvPr>
          <p:cNvSpPr>
            <a:spLocks noGrp="1"/>
          </p:cNvSpPr>
          <p:nvPr>
            <p:ph idx="1"/>
          </p:nvPr>
        </p:nvSpPr>
        <p:spPr>
          <a:xfrm>
            <a:off x="310024" y="2226469"/>
            <a:ext cx="8492647" cy="3263504"/>
          </a:xfrm>
        </p:spPr>
        <p:txBody>
          <a:bodyPr>
            <a:normAutofit/>
          </a:bodyPr>
          <a:lstStyle/>
          <a:p>
            <a:pPr lvl="1"/>
            <a:r>
              <a:rPr lang="fr-FR" dirty="0">
                <a:solidFill>
                  <a:srgbClr val="FF0000"/>
                </a:solidFill>
              </a:rPr>
              <a:t>Réduction de l’incidence </a:t>
            </a:r>
            <a:r>
              <a:rPr lang="fr-FR" dirty="0">
                <a:solidFill>
                  <a:srgbClr val="002060"/>
                </a:solidFill>
              </a:rPr>
              <a:t>de la coqueluche chez &lt; 3 mois : </a:t>
            </a:r>
          </a:p>
          <a:p>
            <a:pPr lvl="2"/>
            <a:r>
              <a:rPr lang="fr-FR" sz="2100" dirty="0"/>
              <a:t>78% (OR = 0,22 [IC 95 %: 0,14-0,33])</a:t>
            </a:r>
          </a:p>
          <a:p>
            <a:pPr lvl="1"/>
            <a:r>
              <a:rPr lang="fr-FR" dirty="0">
                <a:solidFill>
                  <a:srgbClr val="FF0000"/>
                </a:solidFill>
              </a:rPr>
              <a:t>Réduction des hospitalisations pour coqueluche chez &lt; 2 mois :</a:t>
            </a:r>
          </a:p>
          <a:p>
            <a:pPr lvl="2"/>
            <a:r>
              <a:rPr lang="fr-FR" sz="2100" dirty="0"/>
              <a:t>entre 58,3 % [IC 95 %: 14,9 -79,6] et 84,3 % [IC 95 %  26,1-96,7]</a:t>
            </a:r>
          </a:p>
          <a:p>
            <a:pPr lvl="1"/>
            <a:r>
              <a:rPr lang="fr-FR" dirty="0">
                <a:solidFill>
                  <a:srgbClr val="FF0000"/>
                </a:solidFill>
              </a:rPr>
              <a:t>Réduction de la mortalité par coqueluche chez &lt; 3 mois:</a:t>
            </a:r>
          </a:p>
          <a:p>
            <a:pPr lvl="2"/>
            <a:r>
              <a:rPr lang="fr-FR" sz="2100" dirty="0"/>
              <a:t>95 % [IC 95 % : 79 ; 100]</a:t>
            </a:r>
          </a:p>
        </p:txBody>
      </p:sp>
      <p:sp>
        <p:nvSpPr>
          <p:cNvPr id="4" name="ZoneTexte 3">
            <a:extLst>
              <a:ext uri="{FF2B5EF4-FFF2-40B4-BE49-F238E27FC236}">
                <a16:creationId xmlns:a16="http://schemas.microsoft.com/office/drawing/2014/main" id="{2FAD3A1A-1434-3135-3F02-4FBEDDC3F3E0}"/>
              </a:ext>
            </a:extLst>
          </p:cNvPr>
          <p:cNvSpPr txBox="1"/>
          <p:nvPr/>
        </p:nvSpPr>
        <p:spPr>
          <a:xfrm>
            <a:off x="147140" y="5024257"/>
            <a:ext cx="8828058" cy="707886"/>
          </a:xfrm>
          <a:prstGeom prst="rect">
            <a:avLst/>
          </a:prstGeom>
          <a:noFill/>
        </p:spPr>
        <p:txBody>
          <a:bodyPr wrap="none" rtlCol="0">
            <a:spAutoFit/>
          </a:bodyPr>
          <a:lstStyle/>
          <a:p>
            <a:r>
              <a:rPr lang="fr-FR" sz="1000" i="1" dirty="0">
                <a:solidFill>
                  <a:schemeClr val="tx1">
                    <a:lumMod val="65000"/>
                    <a:lumOff val="35000"/>
                  </a:schemeClr>
                </a:solidFill>
                <a:latin typeface="Arial" panose="020B0604020202020204" pitchFamily="34" charset="0"/>
              </a:rPr>
              <a:t>Nguyen HS. Am J </a:t>
            </a:r>
            <a:r>
              <a:rPr lang="fr-FR" sz="1000" i="1" dirty="0" err="1">
                <a:solidFill>
                  <a:schemeClr val="tx1">
                    <a:lumMod val="65000"/>
                    <a:lumOff val="35000"/>
                  </a:schemeClr>
                </a:solidFill>
                <a:latin typeface="Arial" panose="020B0604020202020204" pitchFamily="34" charset="0"/>
              </a:rPr>
              <a:t>Obstet</a:t>
            </a:r>
            <a:r>
              <a:rPr lang="fr-FR" sz="1000" i="1" dirty="0">
                <a:solidFill>
                  <a:schemeClr val="tx1">
                    <a:lumMod val="65000"/>
                    <a:lumOff val="35000"/>
                  </a:schemeClr>
                </a:solidFill>
                <a:latin typeface="Arial" panose="020B0604020202020204" pitchFamily="34" charset="0"/>
              </a:rPr>
              <a:t> </a:t>
            </a:r>
            <a:r>
              <a:rPr lang="fr-FR" sz="1000" i="1" dirty="0" err="1">
                <a:solidFill>
                  <a:schemeClr val="tx1">
                    <a:lumMod val="65000"/>
                    <a:lumOff val="35000"/>
                  </a:schemeClr>
                </a:solidFill>
                <a:latin typeface="Arial" panose="020B0604020202020204" pitchFamily="34" charset="0"/>
              </a:rPr>
              <a:t>Gynecol</a:t>
            </a:r>
            <a:r>
              <a:rPr lang="fr-FR" sz="1000" i="1" dirty="0">
                <a:solidFill>
                  <a:schemeClr val="tx1">
                    <a:lumMod val="65000"/>
                    <a:lumOff val="35000"/>
                  </a:schemeClr>
                </a:solidFill>
                <a:latin typeface="Arial" panose="020B0604020202020204" pitchFamily="34" charset="0"/>
              </a:rPr>
              <a:t> 2022;226:52-67.e10. ; Guzman-Holst A. Vaccine 2021;39:2311-8. ; </a:t>
            </a:r>
            <a:r>
              <a:rPr lang="fr-FR" sz="1000" i="1" dirty="0" err="1">
                <a:solidFill>
                  <a:schemeClr val="tx1">
                    <a:lumMod val="65000"/>
                    <a:lumOff val="35000"/>
                  </a:schemeClr>
                </a:solidFill>
                <a:latin typeface="Arial" panose="020B0604020202020204" pitchFamily="34" charset="0"/>
              </a:rPr>
              <a:t>Amirthalingam</a:t>
            </a:r>
            <a:r>
              <a:rPr lang="fr-FR" sz="1000" i="1" dirty="0">
                <a:solidFill>
                  <a:schemeClr val="tx1">
                    <a:lumMod val="65000"/>
                    <a:lumOff val="35000"/>
                  </a:schemeClr>
                </a:solidFill>
                <a:latin typeface="Arial" panose="020B0604020202020204" pitchFamily="34" charset="0"/>
              </a:rPr>
              <a:t> G, Lancet 2014;384(9953):1521-8. ;</a:t>
            </a:r>
          </a:p>
          <a:p>
            <a:r>
              <a:rPr lang="fr-FR" sz="1000" i="1" dirty="0" err="1">
                <a:solidFill>
                  <a:schemeClr val="tx1">
                    <a:lumMod val="65000"/>
                    <a:lumOff val="35000"/>
                  </a:schemeClr>
                </a:solidFill>
                <a:latin typeface="Arial" panose="020B0604020202020204" pitchFamily="34" charset="0"/>
              </a:rPr>
              <a:t>Amirthalingam</a:t>
            </a:r>
            <a:r>
              <a:rPr lang="fr-FR" sz="1000" i="1" dirty="0">
                <a:solidFill>
                  <a:schemeClr val="tx1">
                    <a:lumMod val="65000"/>
                    <a:lumOff val="35000"/>
                  </a:schemeClr>
                </a:solidFill>
                <a:latin typeface="Arial" panose="020B0604020202020204" pitchFamily="34" charset="0"/>
              </a:rPr>
              <a:t> G  Clin Infect Dis 2016;63:S236-S43. ; Rowe SL ;</a:t>
            </a:r>
            <a:r>
              <a:rPr lang="fr-FR" sz="1000" i="1" dirty="0" err="1">
                <a:solidFill>
                  <a:schemeClr val="tx1">
                    <a:lumMod val="65000"/>
                    <a:lumOff val="35000"/>
                  </a:schemeClr>
                </a:solidFill>
                <a:latin typeface="Arial" panose="020B0604020202020204" pitchFamily="34" charset="0"/>
              </a:rPr>
              <a:t>Pediatrics</a:t>
            </a:r>
            <a:r>
              <a:rPr lang="fr-FR" sz="1000" i="1" dirty="0">
                <a:solidFill>
                  <a:schemeClr val="tx1">
                    <a:lumMod val="65000"/>
                    <a:lumOff val="35000"/>
                  </a:schemeClr>
                </a:solidFill>
                <a:latin typeface="Arial" panose="020B0604020202020204" pitchFamily="34" charset="0"/>
              </a:rPr>
              <a:t> 2021;148:e2021051076. ; Winter K,  Clin Infect Dis 2017;64(1):9-14.</a:t>
            </a:r>
          </a:p>
          <a:p>
            <a:r>
              <a:rPr lang="fr-FR" sz="1000" i="1" dirty="0">
                <a:solidFill>
                  <a:schemeClr val="tx1">
                    <a:lumMod val="65000"/>
                    <a:lumOff val="35000"/>
                  </a:schemeClr>
                </a:solidFill>
                <a:latin typeface="Arial" panose="020B0604020202020204" pitchFamily="34" charset="0"/>
              </a:rPr>
              <a:t>Sancho </a:t>
            </a:r>
            <a:r>
              <a:rPr lang="fr-FR" sz="1000" i="1" dirty="0" err="1">
                <a:solidFill>
                  <a:schemeClr val="tx1">
                    <a:lumMod val="65000"/>
                    <a:lumOff val="35000"/>
                  </a:schemeClr>
                </a:solidFill>
                <a:latin typeface="Arial" panose="020B0604020202020204" pitchFamily="34" charset="0"/>
              </a:rPr>
              <a:t>Uriarte</a:t>
            </a:r>
            <a:r>
              <a:rPr lang="fr-FR" sz="1000" i="1" dirty="0">
                <a:solidFill>
                  <a:schemeClr val="tx1">
                    <a:lumMod val="65000"/>
                    <a:lumOff val="35000"/>
                  </a:schemeClr>
                </a:solidFill>
                <a:latin typeface="Arial" panose="020B0604020202020204" pitchFamily="34" charset="0"/>
              </a:rPr>
              <a:t> P,  </a:t>
            </a:r>
            <a:r>
              <a:rPr lang="fr-FR" sz="1000" i="1" dirty="0" err="1">
                <a:solidFill>
                  <a:schemeClr val="tx1">
                    <a:lumMod val="65000"/>
                    <a:lumOff val="35000"/>
                  </a:schemeClr>
                </a:solidFill>
                <a:latin typeface="Arial" panose="020B0604020202020204" pitchFamily="34" charset="0"/>
              </a:rPr>
              <a:t>Heliyon</a:t>
            </a:r>
            <a:r>
              <a:rPr lang="fr-FR" sz="1000" i="1" dirty="0">
                <a:solidFill>
                  <a:schemeClr val="tx1">
                    <a:lumMod val="65000"/>
                    <a:lumOff val="35000"/>
                  </a:schemeClr>
                </a:solidFill>
                <a:latin typeface="Arial" panose="020B0604020202020204" pitchFamily="34" charset="0"/>
              </a:rPr>
              <a:t> 2019;5(2):e01207. ; </a:t>
            </a:r>
            <a:r>
              <a:rPr lang="fr-FR" sz="1000" i="1" dirty="0" err="1">
                <a:solidFill>
                  <a:schemeClr val="tx1">
                    <a:lumMod val="65000"/>
                    <a:lumOff val="35000"/>
                  </a:schemeClr>
                </a:solidFill>
                <a:latin typeface="Arial" panose="020B0604020202020204" pitchFamily="34" charset="0"/>
              </a:rPr>
              <a:t>Romanin</a:t>
            </a:r>
            <a:r>
              <a:rPr lang="fr-FR" sz="1000" i="1" dirty="0">
                <a:solidFill>
                  <a:schemeClr val="tx1">
                    <a:lumMod val="65000"/>
                    <a:lumOff val="35000"/>
                  </a:schemeClr>
                </a:solidFill>
                <a:latin typeface="Arial" panose="020B0604020202020204" pitchFamily="34" charset="0"/>
              </a:rPr>
              <a:t> V,  Clin Infect Dis 2020;70:380-7. ; Godoy P, J Infect 2021;83(5):554-8.  </a:t>
            </a:r>
          </a:p>
          <a:p>
            <a:r>
              <a:rPr lang="fr-FR" sz="1000" i="1" dirty="0">
                <a:solidFill>
                  <a:schemeClr val="tx1">
                    <a:lumMod val="65000"/>
                    <a:lumOff val="35000"/>
                  </a:schemeClr>
                </a:solidFill>
                <a:latin typeface="Arial" panose="020B0604020202020204" pitchFamily="34" charset="0"/>
              </a:rPr>
              <a:t>Quinn HE; </a:t>
            </a:r>
            <a:r>
              <a:rPr lang="fr-FR" sz="1000" i="1" dirty="0" err="1">
                <a:solidFill>
                  <a:schemeClr val="tx1">
                    <a:lumMod val="65000"/>
                    <a:lumOff val="35000"/>
                  </a:schemeClr>
                </a:solidFill>
                <a:latin typeface="Arial" panose="020B0604020202020204" pitchFamily="34" charset="0"/>
              </a:rPr>
              <a:t>Pediatr</a:t>
            </a:r>
            <a:r>
              <a:rPr lang="fr-FR" sz="1000" i="1" dirty="0">
                <a:solidFill>
                  <a:schemeClr val="tx1">
                    <a:lumMod val="65000"/>
                    <a:lumOff val="35000"/>
                  </a:schemeClr>
                </a:solidFill>
                <a:latin typeface="Arial" panose="020B0604020202020204" pitchFamily="34" charset="0"/>
              </a:rPr>
              <a:t> Infect Dis J 2022;41(3):180-5. </a:t>
            </a:r>
          </a:p>
        </p:txBody>
      </p:sp>
      <p:sp>
        <p:nvSpPr>
          <p:cNvPr id="5" name="Espace réservé du numéro de diapositive 1">
            <a:extLst>
              <a:ext uri="{FF2B5EF4-FFF2-40B4-BE49-F238E27FC236}">
                <a16:creationId xmlns:a16="http://schemas.microsoft.com/office/drawing/2014/main" id="{3BEF365A-0F65-E716-A417-955F074FAA07}"/>
              </a:ext>
            </a:extLst>
          </p:cNvPr>
          <p:cNvSpPr txBox="1">
            <a:spLocks/>
          </p:cNvSpPr>
          <p:nvPr/>
        </p:nvSpPr>
        <p:spPr>
          <a:xfrm>
            <a:off x="7989834" y="5651134"/>
            <a:ext cx="742949" cy="228599"/>
          </a:xfrm>
          <a:prstGeom prst="rect">
            <a:avLst/>
          </a:prstGeom>
        </p:spPr>
        <p:txBody>
          <a:bodyPr vert="horz" lIns="68580" tIns="34290" rIns="68580" bIns="34290" rtlCol="0" anchor="ctr"/>
          <a:lstStyle>
            <a:defPPr>
              <a:defRPr lang="en-US"/>
            </a:defPPr>
            <a:lvl1pPr marL="0" algn="r" defTabSz="457200" rtl="0" eaLnBrk="1" latinLnBrk="0" hangingPunct="1">
              <a:defRPr sz="1000" b="1" i="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174ED5E-93FB-3642-8FE2-9F9B68122532}" type="slidenum">
              <a:rPr lang="fr-FR" altLang="fr-FR" sz="750"/>
              <a:pPr>
                <a:defRPr/>
              </a:pPr>
              <a:t>22</a:t>
            </a:fld>
            <a:endParaRPr lang="fr-FR" altLang="fr-FR" sz="750" dirty="0"/>
          </a:p>
        </p:txBody>
      </p:sp>
      <p:sp>
        <p:nvSpPr>
          <p:cNvPr id="6" name="Espace réservé du pied de page 5">
            <a:extLst>
              <a:ext uri="{FF2B5EF4-FFF2-40B4-BE49-F238E27FC236}">
                <a16:creationId xmlns:a16="http://schemas.microsoft.com/office/drawing/2014/main" id="{7B6B52F8-6C97-E487-C65F-7372A6765FA7}"/>
              </a:ext>
            </a:extLst>
          </p:cNvPr>
          <p:cNvSpPr>
            <a:spLocks noGrp="1"/>
          </p:cNvSpPr>
          <p:nvPr>
            <p:ph type="ftr" sz="quarter" idx="11"/>
          </p:nvPr>
        </p:nvSpPr>
        <p:spPr/>
        <p:txBody>
          <a:bodyPr/>
          <a:lstStyle/>
          <a:p>
            <a:r>
              <a:rPr lang="fr-FR"/>
              <a:t>Grimprel 2022</a:t>
            </a:r>
          </a:p>
        </p:txBody>
      </p:sp>
      <p:sp>
        <p:nvSpPr>
          <p:cNvPr id="7" name="Espace réservé du numéro de diapositive 6">
            <a:extLst>
              <a:ext uri="{FF2B5EF4-FFF2-40B4-BE49-F238E27FC236}">
                <a16:creationId xmlns:a16="http://schemas.microsoft.com/office/drawing/2014/main" id="{3465B844-B13D-9D34-DE53-D27C1AC91429}"/>
              </a:ext>
            </a:extLst>
          </p:cNvPr>
          <p:cNvSpPr>
            <a:spLocks noGrp="1"/>
          </p:cNvSpPr>
          <p:nvPr>
            <p:ph type="sldNum" sz="quarter" idx="12"/>
          </p:nvPr>
        </p:nvSpPr>
        <p:spPr/>
        <p:txBody>
          <a:bodyPr/>
          <a:lstStyle/>
          <a:p>
            <a:fld id="{E2E323A7-DD2A-430C-B710-2A0CC63FE969}" type="slidenum">
              <a:rPr lang="fr-FR" smtClean="0"/>
              <a:t>22</a:t>
            </a:fld>
            <a:endParaRPr lang="fr-FR"/>
          </a:p>
        </p:txBody>
      </p:sp>
    </p:spTree>
    <p:extLst>
      <p:ext uri="{BB962C8B-B14F-4D97-AF65-F5344CB8AC3E}">
        <p14:creationId xmlns:p14="http://schemas.microsoft.com/office/powerpoint/2010/main" val="3700910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18703E-6461-2345-9D49-A512E1F1A3E5}"/>
              </a:ext>
            </a:extLst>
          </p:cNvPr>
          <p:cNvSpPr>
            <a:spLocks noGrp="1"/>
          </p:cNvSpPr>
          <p:nvPr>
            <p:ph type="title"/>
          </p:nvPr>
        </p:nvSpPr>
        <p:spPr>
          <a:solidFill>
            <a:schemeClr val="accent2">
              <a:lumMod val="20000"/>
              <a:lumOff val="80000"/>
            </a:schemeClr>
          </a:solidFill>
        </p:spPr>
        <p:txBody>
          <a:bodyPr>
            <a:normAutofit/>
          </a:bodyPr>
          <a:lstStyle/>
          <a:p>
            <a:r>
              <a:rPr lang="fr-FR" sz="2700" dirty="0">
                <a:solidFill>
                  <a:srgbClr val="002060"/>
                </a:solidFill>
                <a:latin typeface="Arial" panose="020B0604020202020204" pitchFamily="34" charset="0"/>
                <a:cs typeface="Arial" panose="020B0604020202020204" pitchFamily="34" charset="0"/>
              </a:rPr>
              <a:t>France avril 2022 : recommandation de la  vaccination contre la coqueluche de la femme enceinte</a:t>
            </a:r>
          </a:p>
        </p:txBody>
      </p:sp>
      <p:sp>
        <p:nvSpPr>
          <p:cNvPr id="3" name="Espace réservé du contenu 2">
            <a:extLst>
              <a:ext uri="{FF2B5EF4-FFF2-40B4-BE49-F238E27FC236}">
                <a16:creationId xmlns:a16="http://schemas.microsoft.com/office/drawing/2014/main" id="{8B6358F3-90C5-5940-9659-6C77B2369B78}"/>
              </a:ext>
            </a:extLst>
          </p:cNvPr>
          <p:cNvSpPr>
            <a:spLocks noGrp="1"/>
          </p:cNvSpPr>
          <p:nvPr>
            <p:ph idx="1"/>
          </p:nvPr>
        </p:nvSpPr>
        <p:spPr>
          <a:xfrm>
            <a:off x="628654" y="2226469"/>
            <a:ext cx="4942301" cy="3263504"/>
          </a:xfrm>
        </p:spPr>
        <p:txBody>
          <a:bodyPr>
            <a:normAutofit fontScale="70000" lnSpcReduction="20000"/>
          </a:bodyPr>
          <a:lstStyle/>
          <a:p>
            <a:r>
              <a:rPr lang="fr-FR" b="1" dirty="0">
                <a:solidFill>
                  <a:srgbClr val="002060"/>
                </a:solidFill>
              </a:rPr>
              <a:t>À partir du second trimestre de grossesse</a:t>
            </a:r>
          </a:p>
          <a:p>
            <a:r>
              <a:rPr lang="fr-FR" b="1" dirty="0">
                <a:solidFill>
                  <a:srgbClr val="002060"/>
                </a:solidFill>
              </a:rPr>
              <a:t>Si possible entre 20 - 36 SA</a:t>
            </a:r>
          </a:p>
          <a:p>
            <a:endParaRPr lang="fr-FR" dirty="0"/>
          </a:p>
          <a:p>
            <a:r>
              <a:rPr lang="fr-FR" dirty="0"/>
              <a:t>Cocooning :</a:t>
            </a:r>
          </a:p>
          <a:p>
            <a:pPr lvl="1"/>
            <a:r>
              <a:rPr lang="fr-FR" dirty="0"/>
              <a:t>Supprimé si délai &gt; 1 mois entre la vaccination </a:t>
            </a:r>
            <a:r>
              <a:rPr lang="fr-FR" dirty="0" err="1"/>
              <a:t>dTPca</a:t>
            </a:r>
            <a:r>
              <a:rPr lang="fr-FR" dirty="0"/>
              <a:t> de la femme enceinte et l’accouchement</a:t>
            </a:r>
          </a:p>
          <a:p>
            <a:pPr lvl="1"/>
            <a:r>
              <a:rPr lang="fr-FR" dirty="0"/>
              <a:t>Maintenu </a:t>
            </a:r>
          </a:p>
          <a:p>
            <a:pPr lvl="2"/>
            <a:r>
              <a:rPr lang="fr-FR" sz="1800" dirty="0"/>
              <a:t>si la mère n’est pas vaccinée pendant la grossesse</a:t>
            </a:r>
          </a:p>
          <a:p>
            <a:pPr lvl="2"/>
            <a:r>
              <a:rPr lang="fr-FR" sz="1800" dirty="0"/>
              <a:t>si la mère est vaccinée moins d’1 mois avant l’accouchement</a:t>
            </a:r>
          </a:p>
          <a:p>
            <a:pPr lvl="2"/>
            <a:r>
              <a:rPr lang="fr-FR" sz="1800" dirty="0"/>
              <a:t>en cas de prématurité</a:t>
            </a:r>
          </a:p>
          <a:p>
            <a:endParaRPr lang="fr-FR" dirty="0"/>
          </a:p>
        </p:txBody>
      </p:sp>
      <p:pic>
        <p:nvPicPr>
          <p:cNvPr id="4" name="Image 3">
            <a:extLst>
              <a:ext uri="{FF2B5EF4-FFF2-40B4-BE49-F238E27FC236}">
                <a16:creationId xmlns:a16="http://schemas.microsoft.com/office/drawing/2014/main" id="{B44A3225-4FC1-B041-A58C-641EFCC9F873}"/>
              </a:ext>
            </a:extLst>
          </p:cNvPr>
          <p:cNvPicPr>
            <a:picLocks noChangeAspect="1"/>
          </p:cNvPicPr>
          <p:nvPr/>
        </p:nvPicPr>
        <p:blipFill>
          <a:blip r:embed="rId2"/>
          <a:stretch>
            <a:fillRect/>
          </a:stretch>
        </p:blipFill>
        <p:spPr>
          <a:xfrm>
            <a:off x="5694778" y="2187647"/>
            <a:ext cx="2820572" cy="3302326"/>
          </a:xfrm>
          <a:prstGeom prst="rect">
            <a:avLst/>
          </a:prstGeom>
          <a:ln>
            <a:solidFill>
              <a:schemeClr val="accent1">
                <a:shade val="95000"/>
                <a:satMod val="105000"/>
              </a:schemeClr>
            </a:solidFill>
          </a:ln>
        </p:spPr>
      </p:pic>
      <p:sp>
        <p:nvSpPr>
          <p:cNvPr id="5" name="Espace réservé du pied de page 4">
            <a:extLst>
              <a:ext uri="{FF2B5EF4-FFF2-40B4-BE49-F238E27FC236}">
                <a16:creationId xmlns:a16="http://schemas.microsoft.com/office/drawing/2014/main" id="{6A21B0D3-E273-F3EB-52E8-0DAC323508B4}"/>
              </a:ext>
            </a:extLst>
          </p:cNvPr>
          <p:cNvSpPr>
            <a:spLocks noGrp="1"/>
          </p:cNvSpPr>
          <p:nvPr>
            <p:ph type="ftr" sz="quarter" idx="11"/>
          </p:nvPr>
        </p:nvSpPr>
        <p:spPr/>
        <p:txBody>
          <a:bodyPr/>
          <a:lstStyle/>
          <a:p>
            <a:r>
              <a:rPr lang="fr-FR"/>
              <a:t>webinaire 180123 PB</a:t>
            </a:r>
          </a:p>
        </p:txBody>
      </p:sp>
    </p:spTree>
    <p:extLst>
      <p:ext uri="{BB962C8B-B14F-4D97-AF65-F5344CB8AC3E}">
        <p14:creationId xmlns:p14="http://schemas.microsoft.com/office/powerpoint/2010/main" val="240616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30E8B2-8E18-FDCC-60C1-31F5C7AC1A29}"/>
              </a:ext>
            </a:extLst>
          </p:cNvPr>
          <p:cNvSpPr>
            <a:spLocks noGrp="1"/>
          </p:cNvSpPr>
          <p:nvPr>
            <p:ph type="title"/>
          </p:nvPr>
        </p:nvSpPr>
        <p:spPr>
          <a:solidFill>
            <a:schemeClr val="accent6">
              <a:lumMod val="20000"/>
              <a:lumOff val="80000"/>
            </a:schemeClr>
          </a:solidFill>
        </p:spPr>
        <p:txBody>
          <a:bodyPr/>
          <a:lstStyle/>
          <a:p>
            <a:r>
              <a:rPr lang="fr-FR" dirty="0"/>
              <a:t>Vaccination contre les HPV en France </a:t>
            </a:r>
          </a:p>
        </p:txBody>
      </p:sp>
      <p:sp>
        <p:nvSpPr>
          <p:cNvPr id="3" name="Espace réservé du pied de page 2">
            <a:extLst>
              <a:ext uri="{FF2B5EF4-FFF2-40B4-BE49-F238E27FC236}">
                <a16:creationId xmlns:a16="http://schemas.microsoft.com/office/drawing/2014/main" id="{89680B27-F3DE-E253-AA4F-FB6A0E76DC62}"/>
              </a:ext>
            </a:extLst>
          </p:cNvPr>
          <p:cNvSpPr>
            <a:spLocks noGrp="1"/>
          </p:cNvSpPr>
          <p:nvPr>
            <p:ph type="ftr" sz="quarter" idx="11"/>
          </p:nvPr>
        </p:nvSpPr>
        <p:spPr/>
        <p:txBody>
          <a:bodyPr/>
          <a:lstStyle/>
          <a:p>
            <a:r>
              <a:rPr lang="fr-FR"/>
              <a:t>webinaire 180123 PB</a:t>
            </a:r>
          </a:p>
        </p:txBody>
      </p:sp>
    </p:spTree>
    <p:extLst>
      <p:ext uri="{BB962C8B-B14F-4D97-AF65-F5344CB8AC3E}">
        <p14:creationId xmlns:p14="http://schemas.microsoft.com/office/powerpoint/2010/main" val="3741343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09BA68-8FF8-2431-C78F-481155D574D3}"/>
              </a:ext>
            </a:extLst>
          </p:cNvPr>
          <p:cNvSpPr>
            <a:spLocks noGrp="1"/>
          </p:cNvSpPr>
          <p:nvPr>
            <p:ph type="title"/>
          </p:nvPr>
        </p:nvSpPr>
        <p:spPr>
          <a:solidFill>
            <a:schemeClr val="accent6">
              <a:lumMod val="20000"/>
              <a:lumOff val="80000"/>
            </a:schemeClr>
          </a:solidFill>
        </p:spPr>
        <p:txBody>
          <a:bodyPr>
            <a:normAutofit/>
          </a:bodyPr>
          <a:lstStyle/>
          <a:p>
            <a:r>
              <a:rPr lang="fr-FR" sz="2700" dirty="0">
                <a:latin typeface="Times New Roman" panose="02020603050405020304" pitchFamily="18" charset="0"/>
                <a:cs typeface="Times New Roman" panose="02020603050405020304" pitchFamily="18" charset="0"/>
              </a:rPr>
              <a:t>Vaccin HPV : des avancées et des questionnements en 2022</a:t>
            </a:r>
          </a:p>
        </p:txBody>
      </p:sp>
      <p:sp>
        <p:nvSpPr>
          <p:cNvPr id="3" name="Espace réservé du contenu 2">
            <a:extLst>
              <a:ext uri="{FF2B5EF4-FFF2-40B4-BE49-F238E27FC236}">
                <a16:creationId xmlns:a16="http://schemas.microsoft.com/office/drawing/2014/main" id="{5234F6B8-8141-1DDA-7CE4-C544C0BA71FA}"/>
              </a:ext>
            </a:extLst>
          </p:cNvPr>
          <p:cNvSpPr>
            <a:spLocks noGrp="1"/>
          </p:cNvSpPr>
          <p:nvPr>
            <p:ph idx="1"/>
          </p:nvPr>
        </p:nvSpPr>
        <p:spPr/>
        <p:txBody>
          <a:bodyPr/>
          <a:lstStyle/>
          <a:p>
            <a:r>
              <a:rPr lang="fr-FR" dirty="0">
                <a:solidFill>
                  <a:srgbClr val="FF0000"/>
                </a:solidFill>
              </a:rPr>
              <a:t>En France depuis 2007 : recommandation filles, prévention cancer </a:t>
            </a:r>
            <a:r>
              <a:rPr lang="fr-FR">
                <a:solidFill>
                  <a:srgbClr val="FF0000"/>
                </a:solidFill>
              </a:rPr>
              <a:t>du col .</a:t>
            </a:r>
            <a:endParaRPr lang="fr-FR" dirty="0">
              <a:solidFill>
                <a:srgbClr val="FF0000"/>
              </a:solidFill>
            </a:endParaRPr>
          </a:p>
          <a:p>
            <a:r>
              <a:rPr lang="fr-FR" dirty="0">
                <a:solidFill>
                  <a:srgbClr val="FF0000"/>
                </a:solidFill>
              </a:rPr>
              <a:t>Le champ d’action </a:t>
            </a:r>
            <a:r>
              <a:rPr lang="fr-FR" dirty="0"/>
              <a:t>s’est étendu des cancers féminins aux cancers ORL, oraux et anaux</a:t>
            </a:r>
          </a:p>
          <a:p>
            <a:r>
              <a:rPr lang="fr-FR" dirty="0"/>
              <a:t>On a reconnu qu’il fallait aussi </a:t>
            </a:r>
            <a:r>
              <a:rPr lang="fr-FR" dirty="0">
                <a:solidFill>
                  <a:srgbClr val="FF0000"/>
                </a:solidFill>
              </a:rPr>
              <a:t>vacciner les garçons</a:t>
            </a:r>
          </a:p>
          <a:p>
            <a:r>
              <a:rPr lang="fr-FR" dirty="0">
                <a:solidFill>
                  <a:srgbClr val="FF0000"/>
                </a:solidFill>
              </a:rPr>
              <a:t>La peur du vaccin </a:t>
            </a:r>
            <a:r>
              <a:rPr lang="fr-FR" dirty="0"/>
              <a:t>existe toujours , malgré des preuves scientifiques d’innocuité </a:t>
            </a:r>
          </a:p>
          <a:p>
            <a:r>
              <a:rPr lang="fr-FR" dirty="0">
                <a:solidFill>
                  <a:srgbClr val="FF0000"/>
                </a:solidFill>
              </a:rPr>
              <a:t>La Couverture vaccinale </a:t>
            </a:r>
            <a:r>
              <a:rPr lang="fr-FR" dirty="0"/>
              <a:t>est médiocre en France</a:t>
            </a:r>
          </a:p>
          <a:p>
            <a:r>
              <a:rPr lang="fr-FR" dirty="0"/>
              <a:t>On envisage une </a:t>
            </a:r>
            <a:r>
              <a:rPr lang="fr-FR" dirty="0">
                <a:solidFill>
                  <a:srgbClr val="FF0000"/>
                </a:solidFill>
              </a:rPr>
              <a:t>réduction des doses </a:t>
            </a:r>
          </a:p>
          <a:p>
            <a:endParaRPr lang="fr-FR" dirty="0"/>
          </a:p>
          <a:p>
            <a:endParaRPr lang="fr-FR" dirty="0"/>
          </a:p>
        </p:txBody>
      </p:sp>
      <p:sp>
        <p:nvSpPr>
          <p:cNvPr id="4" name="Espace réservé du pied de page 3">
            <a:extLst>
              <a:ext uri="{FF2B5EF4-FFF2-40B4-BE49-F238E27FC236}">
                <a16:creationId xmlns:a16="http://schemas.microsoft.com/office/drawing/2014/main" id="{B9674C43-8178-1090-2C0C-CC630EE84EC1}"/>
              </a:ext>
            </a:extLst>
          </p:cNvPr>
          <p:cNvSpPr>
            <a:spLocks noGrp="1"/>
          </p:cNvSpPr>
          <p:nvPr>
            <p:ph type="ftr" sz="quarter" idx="11"/>
          </p:nvPr>
        </p:nvSpPr>
        <p:spPr/>
        <p:txBody>
          <a:bodyPr/>
          <a:lstStyle/>
          <a:p>
            <a:r>
              <a:rPr lang="fr-FR"/>
              <a:t>webinaire 180123 PB</a:t>
            </a:r>
          </a:p>
        </p:txBody>
      </p:sp>
    </p:spTree>
    <p:extLst>
      <p:ext uri="{BB962C8B-B14F-4D97-AF65-F5344CB8AC3E}">
        <p14:creationId xmlns:p14="http://schemas.microsoft.com/office/powerpoint/2010/main" val="4121837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re 1">
            <a:extLst>
              <a:ext uri="{FF2B5EF4-FFF2-40B4-BE49-F238E27FC236}">
                <a16:creationId xmlns:a16="http://schemas.microsoft.com/office/drawing/2014/main" id="{082F920C-345C-3AF9-0A08-71777C0CA7CF}"/>
              </a:ext>
            </a:extLst>
          </p:cNvPr>
          <p:cNvSpPr>
            <a:spLocks noGrp="1"/>
          </p:cNvSpPr>
          <p:nvPr>
            <p:ph type="title"/>
          </p:nvPr>
        </p:nvSpPr>
        <p:spPr>
          <a:xfrm>
            <a:off x="1385892" y="1005484"/>
            <a:ext cx="5915025" cy="994172"/>
          </a:xfrm>
          <a:solidFill>
            <a:schemeClr val="accent6">
              <a:lumMod val="20000"/>
              <a:lumOff val="80000"/>
            </a:schemeClr>
          </a:solidFill>
        </p:spPr>
        <p:txBody>
          <a:bodyPr>
            <a:normAutofit/>
          </a:bodyPr>
          <a:lstStyle/>
          <a:p>
            <a:r>
              <a:rPr lang="fr-FR" altLang="fr-FR" sz="2700" dirty="0">
                <a:latin typeface="Times New Roman" panose="02020603050405020304" pitchFamily="18" charset="0"/>
                <a:cs typeface="Times New Roman" panose="02020603050405020304" pitchFamily="18" charset="0"/>
              </a:rPr>
              <a:t>La vaccination des garçons universelle en France : HAS décembre 2019 </a:t>
            </a:r>
          </a:p>
        </p:txBody>
      </p:sp>
      <p:sp>
        <p:nvSpPr>
          <p:cNvPr id="4" name="Espace réservé du pied de page 3">
            <a:extLst>
              <a:ext uri="{FF2B5EF4-FFF2-40B4-BE49-F238E27FC236}">
                <a16:creationId xmlns:a16="http://schemas.microsoft.com/office/drawing/2014/main" id="{BDE14018-7C23-6AD8-85C0-667EADE4C52D}"/>
              </a:ext>
            </a:extLst>
          </p:cNvPr>
          <p:cNvSpPr>
            <a:spLocks noGrp="1"/>
          </p:cNvSpPr>
          <p:nvPr>
            <p:ph type="ftr" sz="quarter" idx="11"/>
          </p:nvPr>
        </p:nvSpPr>
        <p:spPr/>
        <p:txBody>
          <a:bodyPr/>
          <a:lstStyle/>
          <a:p>
            <a:pPr>
              <a:defRPr/>
            </a:pPr>
            <a:r>
              <a:rPr lang="fr-FR"/>
              <a:t>webinaire 180123 PB</a:t>
            </a:r>
          </a:p>
        </p:txBody>
      </p:sp>
      <p:pic>
        <p:nvPicPr>
          <p:cNvPr id="102404" name="Image 7">
            <a:extLst>
              <a:ext uri="{FF2B5EF4-FFF2-40B4-BE49-F238E27FC236}">
                <a16:creationId xmlns:a16="http://schemas.microsoft.com/office/drawing/2014/main" id="{9F17BA27-474F-C58E-7810-473CA94D0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873" y="2405062"/>
            <a:ext cx="6858000" cy="191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5" name="Rectangle 13">
            <a:extLst>
              <a:ext uri="{FF2B5EF4-FFF2-40B4-BE49-F238E27FC236}">
                <a16:creationId xmlns:a16="http://schemas.microsoft.com/office/drawing/2014/main" id="{1E669951-FE5D-0F92-D4BE-BCA7C0A2CF3E}"/>
              </a:ext>
            </a:extLst>
          </p:cNvPr>
          <p:cNvSpPr>
            <a:spLocks noChangeArrowheads="1"/>
          </p:cNvSpPr>
          <p:nvPr/>
        </p:nvSpPr>
        <p:spPr bwMode="auto">
          <a:xfrm>
            <a:off x="1385888" y="4307682"/>
            <a:ext cx="3429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1800" dirty="0"/>
              <a:t>Le </a:t>
            </a:r>
            <a:r>
              <a:rPr lang="fr-FR" altLang="fr-FR" sz="1800" dirty="0" err="1"/>
              <a:t>gardasil</a:t>
            </a:r>
            <a:r>
              <a:rPr lang="fr-FR" altLang="fr-FR" sz="1800" dirty="0"/>
              <a:t> 9 est le seul vaccin recommandé pour l’homme en raison de son activité sur HPV 16 et 18   et sur HPV 6 et 11 pour les condylomes génitaux </a:t>
            </a:r>
          </a:p>
        </p:txBody>
      </p:sp>
      <p:sp>
        <p:nvSpPr>
          <p:cNvPr id="102406" name="Rectangle 14">
            <a:extLst>
              <a:ext uri="{FF2B5EF4-FFF2-40B4-BE49-F238E27FC236}">
                <a16:creationId xmlns:a16="http://schemas.microsoft.com/office/drawing/2014/main" id="{3AE4909A-C036-FCDD-D942-EF4CB7F56D5C}"/>
              </a:ext>
            </a:extLst>
          </p:cNvPr>
          <p:cNvSpPr>
            <a:spLocks noChangeArrowheads="1"/>
          </p:cNvSpPr>
          <p:nvPr/>
        </p:nvSpPr>
        <p:spPr bwMode="auto">
          <a:xfrm>
            <a:off x="5057779" y="4455319"/>
            <a:ext cx="18907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1800"/>
              <a:t>Le cervarix n’est pas recommandé pour l’homme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re 1">
            <a:extLst>
              <a:ext uri="{FF2B5EF4-FFF2-40B4-BE49-F238E27FC236}">
                <a16:creationId xmlns:a16="http://schemas.microsoft.com/office/drawing/2014/main" id="{AD747575-25EF-565F-FAE5-231C5ED66875}"/>
              </a:ext>
            </a:extLst>
          </p:cNvPr>
          <p:cNvSpPr>
            <a:spLocks noGrp="1"/>
          </p:cNvSpPr>
          <p:nvPr>
            <p:ph type="title"/>
          </p:nvPr>
        </p:nvSpPr>
        <p:spPr>
          <a:solidFill>
            <a:schemeClr val="accent6">
              <a:lumMod val="20000"/>
              <a:lumOff val="80000"/>
            </a:schemeClr>
          </a:solidFill>
        </p:spPr>
        <p:txBody>
          <a:bodyPr>
            <a:normAutofit fontScale="90000"/>
          </a:bodyPr>
          <a:lstStyle/>
          <a:p>
            <a:r>
              <a:rPr lang="fr-FR" altLang="fr-FR" dirty="0">
                <a:latin typeface="Times New Roman" panose="02020603050405020304" pitchFamily="18" charset="0"/>
                <a:cs typeface="Times New Roman" panose="02020603050405020304" pitchFamily="18" charset="0"/>
              </a:rPr>
              <a:t>Couverture</a:t>
            </a:r>
            <a:r>
              <a:rPr lang="fr-FR" altLang="fr-FR" dirty="0"/>
              <a:t> </a:t>
            </a:r>
            <a:r>
              <a:rPr lang="fr-FR" altLang="fr-FR" dirty="0">
                <a:latin typeface="Times New Roman" panose="02020603050405020304" pitchFamily="18" charset="0"/>
                <a:cs typeface="Times New Roman" panose="02020603050405020304" pitchFamily="18" charset="0"/>
              </a:rPr>
              <a:t>vaccinale HPV en France </a:t>
            </a:r>
            <a:br>
              <a:rPr lang="fr-FR" altLang="fr-FR" dirty="0">
                <a:latin typeface="Times New Roman" panose="02020603050405020304" pitchFamily="18" charset="0"/>
                <a:cs typeface="Times New Roman" panose="02020603050405020304" pitchFamily="18" charset="0"/>
              </a:rPr>
            </a:br>
            <a:r>
              <a:rPr lang="fr-FR" altLang="fr-FR" sz="2400" dirty="0">
                <a:latin typeface="Times New Roman" panose="02020603050405020304" pitchFamily="18" charset="0"/>
                <a:cs typeface="Times New Roman" panose="02020603050405020304" pitchFamily="18" charset="0"/>
              </a:rPr>
              <a:t>(BEH 2019): une difficile progression ,des fake news et des réticences </a:t>
            </a:r>
          </a:p>
        </p:txBody>
      </p:sp>
      <p:sp>
        <p:nvSpPr>
          <p:cNvPr id="3" name="Espace réservé du pied de page 2">
            <a:extLst>
              <a:ext uri="{FF2B5EF4-FFF2-40B4-BE49-F238E27FC236}">
                <a16:creationId xmlns:a16="http://schemas.microsoft.com/office/drawing/2014/main" id="{755BF293-0732-9838-4C0D-1CE474443A68}"/>
              </a:ext>
            </a:extLst>
          </p:cNvPr>
          <p:cNvSpPr>
            <a:spLocks noGrp="1"/>
          </p:cNvSpPr>
          <p:nvPr>
            <p:ph type="ftr" sz="quarter" idx="11"/>
          </p:nvPr>
        </p:nvSpPr>
        <p:spPr/>
        <p:txBody>
          <a:bodyPr/>
          <a:lstStyle/>
          <a:p>
            <a:pPr>
              <a:defRPr/>
            </a:pPr>
            <a:r>
              <a:rPr lang="fr-FR"/>
              <a:t>DIU VAC 2022 pb</a:t>
            </a:r>
          </a:p>
        </p:txBody>
      </p:sp>
      <p:pic>
        <p:nvPicPr>
          <p:cNvPr id="123908" name="Picture 2">
            <a:extLst>
              <a:ext uri="{FF2B5EF4-FFF2-40B4-BE49-F238E27FC236}">
                <a16:creationId xmlns:a16="http://schemas.microsoft.com/office/drawing/2014/main" id="{EEDF76E4-3680-8DB4-B46C-880C0E7B2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883" y="1690691"/>
            <a:ext cx="6846631" cy="342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a:extLst>
              <a:ext uri="{FF2B5EF4-FFF2-40B4-BE49-F238E27FC236}">
                <a16:creationId xmlns:a16="http://schemas.microsoft.com/office/drawing/2014/main" id="{40DBE286-1A5A-7A79-D747-B8DA472F1C1A}"/>
              </a:ext>
            </a:extLst>
          </p:cNvPr>
          <p:cNvSpPr txBox="1"/>
          <p:nvPr/>
        </p:nvSpPr>
        <p:spPr>
          <a:xfrm>
            <a:off x="4142792" y="1911517"/>
            <a:ext cx="5001208" cy="646331"/>
          </a:xfrm>
          <a:prstGeom prst="rect">
            <a:avLst/>
          </a:prstGeom>
          <a:noFill/>
        </p:spPr>
        <p:txBody>
          <a:bodyPr wrap="square">
            <a:spAutoFit/>
          </a:bodyPr>
          <a:lstStyle/>
          <a:p>
            <a:pPr hangingPunct="1"/>
            <a:r>
              <a:rPr lang="fr-FR" altLang="fr-FR" sz="1800" b="1" dirty="0">
                <a:solidFill>
                  <a:srgbClr val="000000"/>
                </a:solidFill>
                <a:latin typeface="Calibri" panose="020F0502020204030204" pitchFamily="34" charset="0"/>
              </a:rPr>
              <a:t>NON à la vaccination massive des enfants contre les papillomavirus</a:t>
            </a:r>
            <a:endParaRPr lang="fr-FR" altLang="fr-FR" sz="1800" dirty="0">
              <a:solidFill>
                <a:srgbClr val="000000"/>
              </a:solidFill>
              <a:latin typeface="Calibri" panose="020F0502020204030204" pitchFamily="34" charset="0"/>
            </a:endParaRPr>
          </a:p>
        </p:txBody>
      </p:sp>
      <p:pic>
        <p:nvPicPr>
          <p:cNvPr id="5" name="Picture 2" descr="Text">
            <a:hlinkClick r:id="rId3"/>
            <a:extLst>
              <a:ext uri="{FF2B5EF4-FFF2-40B4-BE49-F238E27FC236}">
                <a16:creationId xmlns:a16="http://schemas.microsoft.com/office/drawing/2014/main" id="{7811907E-9608-2E8D-8C6A-0A3CC89894C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42792" y="2631696"/>
            <a:ext cx="18288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a:extLst>
              <a:ext uri="{FF2B5EF4-FFF2-40B4-BE49-F238E27FC236}">
                <a16:creationId xmlns:a16="http://schemas.microsoft.com/office/drawing/2014/main" id="{D3135835-A4EC-DE40-64BE-820A94EA78FE}"/>
              </a:ext>
            </a:extLst>
          </p:cNvPr>
          <p:cNvSpPr txBox="1"/>
          <p:nvPr/>
        </p:nvSpPr>
        <p:spPr>
          <a:xfrm>
            <a:off x="48167" y="5063691"/>
            <a:ext cx="5038530" cy="2585323"/>
          </a:xfrm>
          <a:prstGeom prst="rect">
            <a:avLst/>
          </a:prstGeom>
          <a:noFill/>
        </p:spPr>
        <p:txBody>
          <a:bodyPr wrap="square">
            <a:spAutoFit/>
          </a:bodyPr>
          <a:lstStyle/>
          <a:p>
            <a:pPr hangingPunct="1"/>
            <a:r>
              <a:rPr lang="fr-FR" altLang="fr-FR" sz="1800" b="1" dirty="0">
                <a:solidFill>
                  <a:srgbClr val="000000"/>
                </a:solidFill>
                <a:latin typeface="Calibri" panose="020F0502020204030204" pitchFamily="34" charset="0"/>
              </a:rPr>
              <a:t>100 000 signatures en moins de 48 heures</a:t>
            </a:r>
          </a:p>
          <a:p>
            <a:pPr hangingPunct="1"/>
            <a:r>
              <a:rPr lang="fr-FR" altLang="fr-FR" sz="1800" dirty="0">
                <a:solidFill>
                  <a:srgbClr val="000000"/>
                </a:solidFill>
                <a:latin typeface="Calibri" panose="020F0502020204030204" pitchFamily="34" charset="0"/>
              </a:rPr>
              <a:t>L</a:t>
            </a:r>
            <a:r>
              <a:rPr lang="fr-FR" altLang="fr-FR" sz="1800" i="1" dirty="0">
                <a:solidFill>
                  <a:srgbClr val="000000"/>
                </a:solidFill>
                <a:latin typeface="Calibri" panose="020F0502020204030204" pitchFamily="34" charset="0"/>
              </a:rPr>
              <a:t>‘Institut pour la Protection de la Santé Naturelle</a:t>
            </a:r>
            <a:r>
              <a:rPr lang="fr-FR" altLang="fr-FR" sz="1800" dirty="0">
                <a:solidFill>
                  <a:srgbClr val="000000"/>
                </a:solidFill>
                <a:latin typeface="Calibri" panose="020F0502020204030204" pitchFamily="34" charset="0"/>
              </a:rPr>
              <a:t> et le Professeur Henri Joyeux, cancérologue, ont lancé avant hier une pétition d’importance historique pour empêcher la vaccination massive, injustifiée et dangereuse des enfants dans les écoles.</a:t>
            </a:r>
          </a:p>
          <a:p>
            <a:pPr hangingPunct="1"/>
            <a:br>
              <a:rPr lang="fr-FR" altLang="fr-FR" sz="1800" dirty="0">
                <a:solidFill>
                  <a:srgbClr val="000000"/>
                </a:solidFill>
                <a:latin typeface="Calibri" panose="020F0502020204030204" pitchFamily="34" charset="0"/>
              </a:rPr>
            </a:br>
            <a:br>
              <a:rPr lang="fr-FR" altLang="fr-FR" sz="1800" dirty="0">
                <a:solidFill>
                  <a:srgbClr val="000000"/>
                </a:solidFill>
                <a:latin typeface="Calibri" panose="020F0502020204030204" pitchFamily="34" charset="0"/>
              </a:rPr>
            </a:br>
            <a:endParaRPr lang="fr-FR" altLang="fr-FR" sz="1800" dirty="0">
              <a:solidFill>
                <a:srgbClr val="000000"/>
              </a:solidFill>
              <a:latin typeface="Calibri" panose="020F0502020204030204" pitchFamily="34" charset="0"/>
            </a:endParaRPr>
          </a:p>
        </p:txBody>
      </p:sp>
      <p:sp>
        <p:nvSpPr>
          <p:cNvPr id="8" name="ZoneTexte 7">
            <a:extLst>
              <a:ext uri="{FF2B5EF4-FFF2-40B4-BE49-F238E27FC236}">
                <a16:creationId xmlns:a16="http://schemas.microsoft.com/office/drawing/2014/main" id="{3431A63D-82B0-B2EB-3F0C-3E7F0B666300}"/>
              </a:ext>
            </a:extLst>
          </p:cNvPr>
          <p:cNvSpPr txBox="1"/>
          <p:nvPr/>
        </p:nvSpPr>
        <p:spPr>
          <a:xfrm>
            <a:off x="6643396" y="3171364"/>
            <a:ext cx="2238266" cy="2554545"/>
          </a:xfrm>
          <a:prstGeom prst="rect">
            <a:avLst/>
          </a:prstGeom>
          <a:solidFill>
            <a:schemeClr val="accent6">
              <a:lumMod val="60000"/>
              <a:lumOff val="40000"/>
            </a:schemeClr>
          </a:solidFill>
        </p:spPr>
        <p:txBody>
          <a:bodyPr wrap="square" rtlCol="0">
            <a:spAutoFit/>
          </a:bodyPr>
          <a:lstStyle/>
          <a:p>
            <a:r>
              <a:rPr lang="fr-FR" sz="2000" dirty="0">
                <a:latin typeface="Times New Roman" panose="02020603050405020304" pitchFamily="18" charset="0"/>
                <a:cs typeface="Times New Roman" panose="02020603050405020304" pitchFamily="18" charset="0"/>
              </a:rPr>
              <a:t>En 2022, des signes plus favorables , car pour une première injection  chez les jeunes filles de 15 ans la CV  est = ou &gt; 50% en 2021 (SPF)</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870D66-EB83-728B-6EBE-B06ECA974C8A}"/>
              </a:ext>
            </a:extLst>
          </p:cNvPr>
          <p:cNvSpPr>
            <a:spLocks noGrp="1"/>
          </p:cNvSpPr>
          <p:nvPr>
            <p:ph type="title"/>
          </p:nvPr>
        </p:nvSpPr>
        <p:spPr>
          <a:solidFill>
            <a:schemeClr val="accent6">
              <a:lumMod val="20000"/>
              <a:lumOff val="80000"/>
            </a:schemeClr>
          </a:solidFill>
        </p:spPr>
        <p:txBody>
          <a:bodyPr>
            <a:normAutofit/>
          </a:bodyPr>
          <a:lstStyle/>
          <a:p>
            <a:r>
              <a:rPr lang="fr-FR" sz="2800" b="1" dirty="0"/>
              <a:t>Deux cohortes suivies 2007-2019 : comparaison des cancers HPV + en Finlande . </a:t>
            </a:r>
            <a:r>
              <a:rPr lang="fr-FR" sz="2800" b="1" dirty="0" err="1"/>
              <a:t>Lehtinen</a:t>
            </a:r>
            <a:r>
              <a:rPr lang="fr-FR" sz="2800" b="1" dirty="0"/>
              <a:t> M. 2021 </a:t>
            </a:r>
          </a:p>
        </p:txBody>
      </p:sp>
      <p:pic>
        <p:nvPicPr>
          <p:cNvPr id="4" name="Image 3">
            <a:extLst>
              <a:ext uri="{FF2B5EF4-FFF2-40B4-BE49-F238E27FC236}">
                <a16:creationId xmlns:a16="http://schemas.microsoft.com/office/drawing/2014/main" id="{6AF69224-C978-6E68-F763-C3926CBF8E62}"/>
              </a:ext>
            </a:extLst>
          </p:cNvPr>
          <p:cNvPicPr>
            <a:picLocks noChangeAspect="1"/>
          </p:cNvPicPr>
          <p:nvPr/>
        </p:nvPicPr>
        <p:blipFill>
          <a:blip r:embed="rId2"/>
          <a:stretch>
            <a:fillRect/>
          </a:stretch>
        </p:blipFill>
        <p:spPr>
          <a:xfrm>
            <a:off x="92364" y="1575331"/>
            <a:ext cx="9144000" cy="5813227"/>
          </a:xfrm>
          <a:prstGeom prst="rect">
            <a:avLst/>
          </a:prstGeom>
        </p:spPr>
      </p:pic>
    </p:spTree>
    <p:extLst>
      <p:ext uri="{BB962C8B-B14F-4D97-AF65-F5344CB8AC3E}">
        <p14:creationId xmlns:p14="http://schemas.microsoft.com/office/powerpoint/2010/main" val="79446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9C95992-7560-8EF5-D702-9A9AC803A8A7}"/>
              </a:ext>
            </a:extLst>
          </p:cNvPr>
          <p:cNvSpPr>
            <a:spLocks noGrp="1"/>
          </p:cNvSpPr>
          <p:nvPr>
            <p:ph type="ftr" sz="quarter" idx="11"/>
          </p:nvPr>
        </p:nvSpPr>
        <p:spPr/>
        <p:txBody>
          <a:bodyPr/>
          <a:lstStyle/>
          <a:p>
            <a:r>
              <a:rPr lang="fr-FR"/>
              <a:t>webinaire 180123 PB</a:t>
            </a:r>
          </a:p>
        </p:txBody>
      </p:sp>
      <p:pic>
        <p:nvPicPr>
          <p:cNvPr id="1026" name="Picture 2">
            <a:extLst>
              <a:ext uri="{FF2B5EF4-FFF2-40B4-BE49-F238E27FC236}">
                <a16:creationId xmlns:a16="http://schemas.microsoft.com/office/drawing/2014/main" id="{FA05B902-1542-0279-405D-0DE4288E0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303" y="905103"/>
            <a:ext cx="1495425"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27ADA8E-9C06-0EE0-16A4-317CD5F3E9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7064" y="1200150"/>
            <a:ext cx="1495425" cy="2228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87770D8-E3BA-E620-948B-E6DA394954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4312" y="4204835"/>
            <a:ext cx="1495425" cy="22288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9ADB679-C7E7-220D-68E7-7420B71DCE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4287" y="4046259"/>
            <a:ext cx="1495425" cy="22288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de la couverture du document.">
            <a:extLst>
              <a:ext uri="{FF2B5EF4-FFF2-40B4-BE49-F238E27FC236}">
                <a16:creationId xmlns:a16="http://schemas.microsoft.com/office/drawing/2014/main" id="{B60BA2A1-0B2F-9791-0F60-253CF48EFE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0102" y="4459862"/>
            <a:ext cx="1744675" cy="226161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espharm - Campagne nationale de promotion de la vaccination :  mobilisons-nous !">
            <a:extLst>
              <a:ext uri="{FF2B5EF4-FFF2-40B4-BE49-F238E27FC236}">
                <a16:creationId xmlns:a16="http://schemas.microsoft.com/office/drawing/2014/main" id="{75943739-723D-3F3F-0B08-5DF75188DE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5435" y="730931"/>
            <a:ext cx="19812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353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6">
              <a:lumMod val="60000"/>
              <a:lumOff val="40000"/>
            </a:schemeClr>
          </a:solidFill>
        </p:spPr>
        <p:txBody>
          <a:bodyPr>
            <a:normAutofit/>
          </a:bodyPr>
          <a:lstStyle/>
          <a:p>
            <a:r>
              <a:rPr lang="fr-FR" sz="2800" dirty="0">
                <a:latin typeface="Times New Roman" panose="02020603050405020304" pitchFamily="18" charset="0"/>
                <a:cs typeface="Times New Roman" panose="02020603050405020304" pitchFamily="18" charset="0"/>
              </a:rPr>
              <a:t>Le nouveau texte du Code de la santé publique: vaccinations obligatoires : JO décembre 2017</a:t>
            </a:r>
          </a:p>
        </p:txBody>
      </p:sp>
      <p:sp>
        <p:nvSpPr>
          <p:cNvPr id="3" name="Espace réservé du contenu 2"/>
          <p:cNvSpPr>
            <a:spLocks noGrp="1"/>
          </p:cNvSpPr>
          <p:nvPr>
            <p:ph idx="1"/>
          </p:nvPr>
        </p:nvSpPr>
        <p:spPr/>
        <p:txBody>
          <a:bodyPr>
            <a:noAutofit/>
          </a:bodyPr>
          <a:lstStyle/>
          <a:p>
            <a:r>
              <a:rPr lang="fr-FR" sz="1013" dirty="0">
                <a:latin typeface="Times New Roman" panose="02020603050405020304" pitchFamily="18" charset="0"/>
                <a:cs typeface="Times New Roman" panose="02020603050405020304" pitchFamily="18" charset="0"/>
              </a:rPr>
              <a:t>« </a:t>
            </a:r>
            <a:r>
              <a:rPr lang="fr-FR" sz="1600" dirty="0">
                <a:latin typeface="Times New Roman" panose="02020603050405020304" pitchFamily="18" charset="0"/>
                <a:cs typeface="Times New Roman" panose="02020603050405020304" pitchFamily="18" charset="0"/>
              </a:rPr>
              <a:t>Art. L. 3111-2.-I.-Les vaccinations suivantes sont obligatoires, sauf contre-indication médicale reconnue, dans des conditions d'âge déterminées par décret en Conseil d'Etat, pris après avis de la Haute Autorité de santé : </a:t>
            </a:r>
            <a:br>
              <a:rPr lang="fr-FR" sz="1600" dirty="0">
                <a:latin typeface="Times New Roman" panose="02020603050405020304" pitchFamily="18" charset="0"/>
                <a:cs typeface="Times New Roman" panose="02020603050405020304" pitchFamily="18" charset="0"/>
              </a:rPr>
            </a:br>
            <a:r>
              <a:rPr lang="fr-FR" sz="1600" dirty="0">
                <a:latin typeface="Times New Roman" panose="02020603050405020304" pitchFamily="18" charset="0"/>
                <a:cs typeface="Times New Roman" panose="02020603050405020304" pitchFamily="18" charset="0"/>
              </a:rPr>
              <a:t>« 1° Antidiphtérique ; </a:t>
            </a:r>
            <a:br>
              <a:rPr lang="fr-FR" sz="1600" dirty="0">
                <a:latin typeface="Times New Roman" panose="02020603050405020304" pitchFamily="18" charset="0"/>
                <a:cs typeface="Times New Roman" panose="02020603050405020304" pitchFamily="18" charset="0"/>
              </a:rPr>
            </a:br>
            <a:r>
              <a:rPr lang="fr-FR" sz="1600" dirty="0">
                <a:latin typeface="Times New Roman" panose="02020603050405020304" pitchFamily="18" charset="0"/>
                <a:cs typeface="Times New Roman" panose="02020603050405020304" pitchFamily="18" charset="0"/>
              </a:rPr>
              <a:t>« 2° Antitétanique ; </a:t>
            </a:r>
            <a:br>
              <a:rPr lang="fr-FR" sz="1600" dirty="0">
                <a:latin typeface="Times New Roman" panose="02020603050405020304" pitchFamily="18" charset="0"/>
                <a:cs typeface="Times New Roman" panose="02020603050405020304" pitchFamily="18" charset="0"/>
              </a:rPr>
            </a:br>
            <a:r>
              <a:rPr lang="fr-FR" sz="1600" dirty="0">
                <a:latin typeface="Times New Roman" panose="02020603050405020304" pitchFamily="18" charset="0"/>
                <a:cs typeface="Times New Roman" panose="02020603050405020304" pitchFamily="18" charset="0"/>
              </a:rPr>
              <a:t>« 3° Antipoliomyélitique ; </a:t>
            </a:r>
            <a:br>
              <a:rPr lang="fr-FR" sz="1600" dirty="0">
                <a:latin typeface="Times New Roman" panose="02020603050405020304" pitchFamily="18" charset="0"/>
                <a:cs typeface="Times New Roman" panose="02020603050405020304" pitchFamily="18" charset="0"/>
              </a:rPr>
            </a:br>
            <a:r>
              <a:rPr lang="fr-FR" sz="1600" dirty="0">
                <a:latin typeface="Times New Roman" panose="02020603050405020304" pitchFamily="18" charset="0"/>
                <a:cs typeface="Times New Roman" panose="02020603050405020304" pitchFamily="18" charset="0"/>
              </a:rPr>
              <a:t>« 4° Contre la coqueluche ; </a:t>
            </a:r>
            <a:br>
              <a:rPr lang="fr-FR" sz="1600" dirty="0">
                <a:latin typeface="Times New Roman" panose="02020603050405020304" pitchFamily="18" charset="0"/>
                <a:cs typeface="Times New Roman" panose="02020603050405020304" pitchFamily="18" charset="0"/>
              </a:rPr>
            </a:br>
            <a:r>
              <a:rPr lang="fr-FR" sz="1600" dirty="0">
                <a:latin typeface="Times New Roman" panose="02020603050405020304" pitchFamily="18" charset="0"/>
                <a:cs typeface="Times New Roman" panose="02020603050405020304" pitchFamily="18" charset="0"/>
              </a:rPr>
              <a:t>« 5° Contre les infections invasives à </a:t>
            </a:r>
            <a:r>
              <a:rPr lang="fr-FR" sz="1600" dirty="0" err="1">
                <a:latin typeface="Times New Roman" panose="02020603050405020304" pitchFamily="18" charset="0"/>
                <a:cs typeface="Times New Roman" panose="02020603050405020304" pitchFamily="18" charset="0"/>
              </a:rPr>
              <a:t>Haemophilus</a:t>
            </a:r>
            <a:r>
              <a:rPr lang="fr-FR" sz="1600" dirty="0">
                <a:latin typeface="Times New Roman" panose="02020603050405020304" pitchFamily="18" charset="0"/>
                <a:cs typeface="Times New Roman" panose="02020603050405020304" pitchFamily="18" charset="0"/>
              </a:rPr>
              <a:t> </a:t>
            </a:r>
            <a:r>
              <a:rPr lang="fr-FR" sz="1600" dirty="0" err="1">
                <a:latin typeface="Times New Roman" panose="02020603050405020304" pitchFamily="18" charset="0"/>
                <a:cs typeface="Times New Roman" panose="02020603050405020304" pitchFamily="18" charset="0"/>
              </a:rPr>
              <a:t>influenzae</a:t>
            </a:r>
            <a:r>
              <a:rPr lang="fr-FR" sz="1600" dirty="0">
                <a:latin typeface="Times New Roman" panose="02020603050405020304" pitchFamily="18" charset="0"/>
                <a:cs typeface="Times New Roman" panose="02020603050405020304" pitchFamily="18" charset="0"/>
              </a:rPr>
              <a:t> de type b ; </a:t>
            </a:r>
            <a:br>
              <a:rPr lang="fr-FR" sz="1600" dirty="0">
                <a:latin typeface="Times New Roman" panose="02020603050405020304" pitchFamily="18" charset="0"/>
                <a:cs typeface="Times New Roman" panose="02020603050405020304" pitchFamily="18" charset="0"/>
              </a:rPr>
            </a:br>
            <a:r>
              <a:rPr lang="fr-FR" sz="1600" dirty="0">
                <a:latin typeface="Times New Roman" panose="02020603050405020304" pitchFamily="18" charset="0"/>
                <a:cs typeface="Times New Roman" panose="02020603050405020304" pitchFamily="18" charset="0"/>
              </a:rPr>
              <a:t>« 6° Contre le virus de l'hépatite B ; </a:t>
            </a:r>
            <a:br>
              <a:rPr lang="fr-FR" sz="1600" dirty="0">
                <a:latin typeface="Times New Roman" panose="02020603050405020304" pitchFamily="18" charset="0"/>
                <a:cs typeface="Times New Roman" panose="02020603050405020304" pitchFamily="18" charset="0"/>
              </a:rPr>
            </a:br>
            <a:r>
              <a:rPr lang="fr-FR" sz="1600" dirty="0">
                <a:latin typeface="Times New Roman" panose="02020603050405020304" pitchFamily="18" charset="0"/>
                <a:cs typeface="Times New Roman" panose="02020603050405020304" pitchFamily="18" charset="0"/>
              </a:rPr>
              <a:t>« 7° Contre les infections invasives à pneumocoque ; </a:t>
            </a:r>
            <a:br>
              <a:rPr lang="fr-FR" sz="1600" dirty="0">
                <a:latin typeface="Times New Roman" panose="02020603050405020304" pitchFamily="18" charset="0"/>
                <a:cs typeface="Times New Roman" panose="02020603050405020304" pitchFamily="18" charset="0"/>
              </a:rPr>
            </a:br>
            <a:r>
              <a:rPr lang="fr-FR" sz="1600" dirty="0">
                <a:latin typeface="Times New Roman" panose="02020603050405020304" pitchFamily="18" charset="0"/>
                <a:cs typeface="Times New Roman" panose="02020603050405020304" pitchFamily="18" charset="0"/>
              </a:rPr>
              <a:t>« 8° Contre le méningocoque de </a:t>
            </a:r>
            <a:r>
              <a:rPr lang="fr-FR" sz="1600" dirty="0" err="1">
                <a:latin typeface="Times New Roman" panose="02020603050405020304" pitchFamily="18" charset="0"/>
                <a:cs typeface="Times New Roman" panose="02020603050405020304" pitchFamily="18" charset="0"/>
              </a:rPr>
              <a:t>sérogroupe</a:t>
            </a:r>
            <a:r>
              <a:rPr lang="fr-FR" sz="1600" dirty="0">
                <a:latin typeface="Times New Roman" panose="02020603050405020304" pitchFamily="18" charset="0"/>
                <a:cs typeface="Times New Roman" panose="02020603050405020304" pitchFamily="18" charset="0"/>
              </a:rPr>
              <a:t> C ; </a:t>
            </a:r>
            <a:br>
              <a:rPr lang="fr-FR" sz="1600" dirty="0">
                <a:latin typeface="Times New Roman" panose="02020603050405020304" pitchFamily="18" charset="0"/>
                <a:cs typeface="Times New Roman" panose="02020603050405020304" pitchFamily="18" charset="0"/>
              </a:rPr>
            </a:br>
            <a:r>
              <a:rPr lang="fr-FR" sz="1600" dirty="0">
                <a:latin typeface="Times New Roman" panose="02020603050405020304" pitchFamily="18" charset="0"/>
                <a:cs typeface="Times New Roman" panose="02020603050405020304" pitchFamily="18" charset="0"/>
              </a:rPr>
              <a:t>« 9° Contre la rougeole ; </a:t>
            </a:r>
            <a:br>
              <a:rPr lang="fr-FR" sz="1600" dirty="0">
                <a:latin typeface="Times New Roman" panose="02020603050405020304" pitchFamily="18" charset="0"/>
                <a:cs typeface="Times New Roman" panose="02020603050405020304" pitchFamily="18" charset="0"/>
              </a:rPr>
            </a:br>
            <a:r>
              <a:rPr lang="fr-FR" sz="1600" dirty="0">
                <a:latin typeface="Times New Roman" panose="02020603050405020304" pitchFamily="18" charset="0"/>
                <a:cs typeface="Times New Roman" panose="02020603050405020304" pitchFamily="18" charset="0"/>
              </a:rPr>
              <a:t>« 10° Contre les oreillons ; </a:t>
            </a:r>
            <a:br>
              <a:rPr lang="fr-FR" sz="1600" dirty="0">
                <a:latin typeface="Times New Roman" panose="02020603050405020304" pitchFamily="18" charset="0"/>
                <a:cs typeface="Times New Roman" panose="02020603050405020304" pitchFamily="18" charset="0"/>
              </a:rPr>
            </a:br>
            <a:r>
              <a:rPr lang="fr-FR" sz="1600" dirty="0">
                <a:latin typeface="Times New Roman" panose="02020603050405020304" pitchFamily="18" charset="0"/>
                <a:cs typeface="Times New Roman" panose="02020603050405020304" pitchFamily="18" charset="0"/>
              </a:rPr>
              <a:t>« 11° Contre la rubéole. </a:t>
            </a:r>
            <a:br>
              <a:rPr lang="fr-FR" sz="1600" dirty="0">
                <a:latin typeface="Times New Roman" panose="02020603050405020304" pitchFamily="18" charset="0"/>
                <a:cs typeface="Times New Roman" panose="02020603050405020304" pitchFamily="18" charset="0"/>
              </a:rPr>
            </a:br>
            <a:r>
              <a:rPr lang="fr-FR" sz="1600" dirty="0">
                <a:latin typeface="Times New Roman" panose="02020603050405020304" pitchFamily="18" charset="0"/>
                <a:cs typeface="Times New Roman" panose="02020603050405020304" pitchFamily="18" charset="0"/>
              </a:rPr>
              <a:t>« </a:t>
            </a:r>
            <a:r>
              <a:rPr lang="fr-FR" sz="1600" dirty="0" err="1">
                <a:latin typeface="Times New Roman" panose="02020603050405020304" pitchFamily="18" charset="0"/>
                <a:cs typeface="Times New Roman" panose="02020603050405020304" pitchFamily="18" charset="0"/>
              </a:rPr>
              <a:t>II.-Les</a:t>
            </a:r>
            <a:r>
              <a:rPr lang="fr-FR" sz="1600" dirty="0">
                <a:latin typeface="Times New Roman" panose="02020603050405020304" pitchFamily="18" charset="0"/>
                <a:cs typeface="Times New Roman" panose="02020603050405020304" pitchFamily="18" charset="0"/>
              </a:rPr>
              <a:t> personnes titulaires de l'autorité parentale ou qui assurent la tutelle des mineurs sont tenues personnellement responsables de l'exécution de l'obligation prévue au I. La preuve que cette obligation a été exécutée doit être fournie, selon des modalités définies par décret, pour l'admission ou le maintien dans toute école, garderie, colonie de vacances ou autre collectivité d'enfants. » ; </a:t>
            </a:r>
          </a:p>
        </p:txBody>
      </p:sp>
      <p:sp>
        <p:nvSpPr>
          <p:cNvPr id="4" name="Espace réservé du pied de page 3"/>
          <p:cNvSpPr>
            <a:spLocks noGrp="1"/>
          </p:cNvSpPr>
          <p:nvPr>
            <p:ph type="ftr" sz="quarter" idx="11"/>
          </p:nvPr>
        </p:nvSpPr>
        <p:spPr/>
        <p:txBody>
          <a:bodyPr/>
          <a:lstStyle/>
          <a:p>
            <a:r>
              <a:rPr lang="fr-FR"/>
              <a:t>webinaire 180123 PB</a:t>
            </a:r>
          </a:p>
        </p:txBody>
      </p:sp>
    </p:spTree>
    <p:extLst>
      <p:ext uri="{BB962C8B-B14F-4D97-AF65-F5344CB8AC3E}">
        <p14:creationId xmlns:p14="http://schemas.microsoft.com/office/powerpoint/2010/main" val="2165495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084A96-D14C-F7AF-D3D3-E639168B65FC}"/>
              </a:ext>
            </a:extLst>
          </p:cNvPr>
          <p:cNvSpPr>
            <a:spLocks noGrp="1"/>
          </p:cNvSpPr>
          <p:nvPr>
            <p:ph type="title"/>
          </p:nvPr>
        </p:nvSpPr>
        <p:spPr>
          <a:xfrm>
            <a:off x="628650" y="337136"/>
            <a:ext cx="7886700" cy="1325563"/>
          </a:xfrm>
          <a:solidFill>
            <a:schemeClr val="accent2">
              <a:lumMod val="75000"/>
            </a:schemeClr>
          </a:solidFill>
        </p:spPr>
        <p:txBody>
          <a:bodyPr>
            <a:normAutofit/>
          </a:bodyPr>
          <a:lstStyle/>
          <a:p>
            <a:r>
              <a:rPr lang="fr-FR" sz="3200" b="1" dirty="0"/>
              <a:t>Vaccins contre les infections méningococciques</a:t>
            </a:r>
            <a:endParaRPr lang="fr-FR" sz="3200" dirty="0"/>
          </a:p>
        </p:txBody>
      </p:sp>
      <p:sp>
        <p:nvSpPr>
          <p:cNvPr id="3" name="Espace réservé du contenu 2">
            <a:extLst>
              <a:ext uri="{FF2B5EF4-FFF2-40B4-BE49-F238E27FC236}">
                <a16:creationId xmlns:a16="http://schemas.microsoft.com/office/drawing/2014/main" id="{0C1C8EB8-98A4-0796-E6A6-43777EFBD8D9}"/>
              </a:ext>
            </a:extLst>
          </p:cNvPr>
          <p:cNvSpPr>
            <a:spLocks noGrp="1"/>
          </p:cNvSpPr>
          <p:nvPr>
            <p:ph idx="1"/>
          </p:nvPr>
        </p:nvSpPr>
        <p:spPr/>
        <p:txBody>
          <a:bodyPr/>
          <a:lstStyle/>
          <a:p>
            <a:r>
              <a:rPr lang="fr-FR" dirty="0"/>
              <a:t>500 cas d’IIM par an</a:t>
            </a:r>
          </a:p>
          <a:p>
            <a:r>
              <a:rPr lang="fr-FR" dirty="0"/>
              <a:t>50- 60 décès</a:t>
            </a:r>
          </a:p>
          <a:p>
            <a:r>
              <a:rPr lang="fr-FR" b="0" i="0" dirty="0">
                <a:solidFill>
                  <a:srgbClr val="3E3E3E"/>
                </a:solidFill>
                <a:effectLst/>
                <a:latin typeface="Roboto" panose="02000000000000000000" pitchFamily="2" charset="0"/>
              </a:rPr>
              <a:t>sérogroupes majoritaires en France : B (40-50%), C (20-30%), W (10-15%), Y (10-15%)</a:t>
            </a:r>
            <a:endParaRPr lang="fr-FR" dirty="0"/>
          </a:p>
        </p:txBody>
      </p:sp>
      <p:sp>
        <p:nvSpPr>
          <p:cNvPr id="4" name="Espace réservé du pied de page 3">
            <a:extLst>
              <a:ext uri="{FF2B5EF4-FFF2-40B4-BE49-F238E27FC236}">
                <a16:creationId xmlns:a16="http://schemas.microsoft.com/office/drawing/2014/main" id="{6A54AD00-2F7C-9CD5-126B-E3D5B6EF3366}"/>
              </a:ext>
            </a:extLst>
          </p:cNvPr>
          <p:cNvSpPr>
            <a:spLocks noGrp="1"/>
          </p:cNvSpPr>
          <p:nvPr>
            <p:ph type="ftr" sz="quarter" idx="11"/>
          </p:nvPr>
        </p:nvSpPr>
        <p:spPr/>
        <p:txBody>
          <a:bodyPr/>
          <a:lstStyle/>
          <a:p>
            <a:r>
              <a:rPr lang="fr-FR"/>
              <a:t>webinaire 180123 PB</a:t>
            </a:r>
          </a:p>
        </p:txBody>
      </p:sp>
    </p:spTree>
    <p:extLst>
      <p:ext uri="{BB962C8B-B14F-4D97-AF65-F5344CB8AC3E}">
        <p14:creationId xmlns:p14="http://schemas.microsoft.com/office/powerpoint/2010/main" val="923083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F11D1F-A9D5-54A5-19FF-7AC33E034B4E}"/>
              </a:ext>
            </a:extLst>
          </p:cNvPr>
          <p:cNvSpPr>
            <a:spLocks noGrp="1"/>
          </p:cNvSpPr>
          <p:nvPr>
            <p:ph type="title"/>
          </p:nvPr>
        </p:nvSpPr>
        <p:spPr>
          <a:solidFill>
            <a:schemeClr val="accent2">
              <a:lumMod val="75000"/>
            </a:schemeClr>
          </a:solidFill>
        </p:spPr>
        <p:txBody>
          <a:bodyPr>
            <a:normAutofit/>
          </a:bodyPr>
          <a:lstStyle/>
          <a:p>
            <a:r>
              <a:rPr lang="fr-FR" sz="3000" dirty="0">
                <a:latin typeface="Times New Roman" panose="02020603050405020304" pitchFamily="18" charset="0"/>
                <a:cs typeface="Times New Roman" panose="02020603050405020304" pitchFamily="18" charset="0"/>
              </a:rPr>
              <a:t>Vaccination des infections à méningocoques (IIM)</a:t>
            </a:r>
          </a:p>
        </p:txBody>
      </p:sp>
      <p:sp>
        <p:nvSpPr>
          <p:cNvPr id="3" name="Espace réservé du contenu 2">
            <a:extLst>
              <a:ext uri="{FF2B5EF4-FFF2-40B4-BE49-F238E27FC236}">
                <a16:creationId xmlns:a16="http://schemas.microsoft.com/office/drawing/2014/main" id="{1B75FEFC-8CE4-21D9-80B2-F65B31B0F21F}"/>
              </a:ext>
            </a:extLst>
          </p:cNvPr>
          <p:cNvSpPr>
            <a:spLocks noGrp="1"/>
          </p:cNvSpPr>
          <p:nvPr>
            <p:ph idx="1"/>
          </p:nvPr>
        </p:nvSpPr>
        <p:spPr/>
        <p:txBody>
          <a:bodyPr>
            <a:normAutofit/>
          </a:bodyPr>
          <a:lstStyle/>
          <a:p>
            <a:endParaRPr lang="fr-FR"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Deux types de vaccins très différents: </a:t>
            </a:r>
          </a:p>
          <a:p>
            <a:pPr lvl="1"/>
            <a:r>
              <a:rPr lang="fr-FR" dirty="0">
                <a:latin typeface="Times New Roman" panose="02020603050405020304" pitchFamily="18" charset="0"/>
                <a:cs typeface="Times New Roman" panose="02020603050405020304" pitchFamily="18" charset="0"/>
              </a:rPr>
              <a:t>Vaccins </a:t>
            </a:r>
            <a:r>
              <a:rPr lang="fr-FR" dirty="0" err="1">
                <a:latin typeface="Times New Roman" panose="02020603050405020304" pitchFamily="18" charset="0"/>
                <a:cs typeface="Times New Roman" panose="02020603050405020304" pitchFamily="18" charset="0"/>
              </a:rPr>
              <a:t>polyosidiques</a:t>
            </a:r>
            <a:r>
              <a:rPr lang="fr-FR" dirty="0">
                <a:latin typeface="Times New Roman" panose="02020603050405020304" pitchFamily="18" charset="0"/>
                <a:cs typeface="Times New Roman" panose="02020603050405020304" pitchFamily="18" charset="0"/>
              </a:rPr>
              <a:t> C et ACWY , </a:t>
            </a:r>
          </a:p>
          <a:p>
            <a:pPr lvl="2"/>
            <a:r>
              <a:rPr lang="fr-FR" dirty="0">
                <a:latin typeface="Times New Roman" panose="02020603050405020304" pitchFamily="18" charset="0"/>
                <a:cs typeface="Times New Roman" panose="02020603050405020304" pitchFamily="18" charset="0"/>
              </a:rPr>
              <a:t>doivent être conjugués pour être efficaces avant 2 ans , </a:t>
            </a:r>
          </a:p>
          <a:p>
            <a:pPr lvl="2"/>
            <a:r>
              <a:rPr lang="fr-FR" dirty="0">
                <a:latin typeface="Times New Roman" panose="02020603050405020304" pitchFamily="18" charset="0"/>
                <a:cs typeface="Times New Roman" panose="02020603050405020304" pitchFamily="18" charset="0"/>
              </a:rPr>
              <a:t>Confèrent une immunité de groupe </a:t>
            </a:r>
          </a:p>
          <a:p>
            <a:pPr lvl="1"/>
            <a:endParaRPr lang="fr-FR" dirty="0">
              <a:latin typeface="Times New Roman" panose="02020603050405020304" pitchFamily="18" charset="0"/>
              <a:cs typeface="Times New Roman" panose="02020603050405020304" pitchFamily="18" charset="0"/>
            </a:endParaRPr>
          </a:p>
          <a:p>
            <a:pPr lvl="1"/>
            <a:r>
              <a:rPr lang="fr-FR" dirty="0">
                <a:latin typeface="Times New Roman" panose="02020603050405020304" pitchFamily="18" charset="0"/>
                <a:cs typeface="Times New Roman" panose="02020603050405020304" pitchFamily="18" charset="0"/>
              </a:rPr>
              <a:t>Vaccins Protéiques : méningocoques B</a:t>
            </a:r>
          </a:p>
          <a:p>
            <a:pPr lvl="2"/>
            <a:r>
              <a:rPr lang="fr-FR" dirty="0">
                <a:latin typeface="Times New Roman" panose="02020603050405020304" pitchFamily="18" charset="0"/>
                <a:cs typeface="Times New Roman" panose="02020603050405020304" pitchFamily="18" charset="0"/>
              </a:rPr>
              <a:t>Pas d’immunité de groupe </a:t>
            </a:r>
          </a:p>
          <a:p>
            <a:pPr lvl="2"/>
            <a:r>
              <a:rPr lang="fr-FR" dirty="0">
                <a:latin typeface="Times New Roman" panose="02020603050405020304" pitchFamily="18" charset="0"/>
                <a:cs typeface="Times New Roman" panose="02020603050405020304" pitchFamily="18" charset="0"/>
              </a:rPr>
              <a:t>Protection individuelle </a:t>
            </a:r>
          </a:p>
          <a:p>
            <a:pPr algn="l"/>
            <a:endParaRPr lang="fr-FR" sz="1350" b="1" dirty="0">
              <a:latin typeface="DINOT-Bold"/>
            </a:endParaRPr>
          </a:p>
        </p:txBody>
      </p:sp>
      <p:sp>
        <p:nvSpPr>
          <p:cNvPr id="4" name="Espace réservé du pied de page 3">
            <a:extLst>
              <a:ext uri="{FF2B5EF4-FFF2-40B4-BE49-F238E27FC236}">
                <a16:creationId xmlns:a16="http://schemas.microsoft.com/office/drawing/2014/main" id="{EBB3AB2A-24F9-EAE3-ECB2-DA2999B9AB85}"/>
              </a:ext>
            </a:extLst>
          </p:cNvPr>
          <p:cNvSpPr>
            <a:spLocks noGrp="1"/>
          </p:cNvSpPr>
          <p:nvPr>
            <p:ph type="ftr" sz="quarter" idx="11"/>
          </p:nvPr>
        </p:nvSpPr>
        <p:spPr/>
        <p:txBody>
          <a:bodyPr/>
          <a:lstStyle/>
          <a:p>
            <a:r>
              <a:rPr lang="fr-FR"/>
              <a:t>webinaire 180123 PB</a:t>
            </a:r>
          </a:p>
        </p:txBody>
      </p:sp>
    </p:spTree>
    <p:extLst>
      <p:ext uri="{BB962C8B-B14F-4D97-AF65-F5344CB8AC3E}">
        <p14:creationId xmlns:p14="http://schemas.microsoft.com/office/powerpoint/2010/main" val="348750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CE25D2-7365-1DB7-47E8-022AD2CCD252}"/>
              </a:ext>
            </a:extLst>
          </p:cNvPr>
          <p:cNvSpPr>
            <a:spLocks noGrp="1"/>
          </p:cNvSpPr>
          <p:nvPr>
            <p:ph type="title"/>
          </p:nvPr>
        </p:nvSpPr>
        <p:spPr>
          <a:xfrm>
            <a:off x="706793" y="500062"/>
            <a:ext cx="7886700" cy="1325563"/>
          </a:xfrm>
          <a:solidFill>
            <a:schemeClr val="accent2">
              <a:lumMod val="75000"/>
            </a:schemeClr>
          </a:solidFill>
        </p:spPr>
        <p:txBody>
          <a:bodyPr/>
          <a:lstStyle/>
          <a:p>
            <a:r>
              <a:rPr lang="fr-FR" dirty="0">
                <a:latin typeface="Times New Roman" panose="02020603050405020304" pitchFamily="18" charset="0"/>
                <a:cs typeface="Times New Roman" panose="02020603050405020304" pitchFamily="18" charset="0"/>
              </a:rPr>
              <a:t>Vaccins méningocoques C et ACWY: schémas </a:t>
            </a:r>
          </a:p>
        </p:txBody>
      </p:sp>
      <p:sp>
        <p:nvSpPr>
          <p:cNvPr id="3" name="Espace réservé du contenu 2">
            <a:extLst>
              <a:ext uri="{FF2B5EF4-FFF2-40B4-BE49-F238E27FC236}">
                <a16:creationId xmlns:a16="http://schemas.microsoft.com/office/drawing/2014/main" id="{8F490043-C013-C8B8-DC99-295887F839A9}"/>
              </a:ext>
            </a:extLst>
          </p:cNvPr>
          <p:cNvSpPr>
            <a:spLocks noGrp="1"/>
          </p:cNvSpPr>
          <p:nvPr>
            <p:ph idx="1"/>
          </p:nvPr>
        </p:nvSpPr>
        <p:spPr/>
        <p:txBody>
          <a:bodyPr>
            <a:normAutofit lnSpcReduction="10000"/>
          </a:bodyPr>
          <a:lstStyle/>
          <a:p>
            <a:r>
              <a:rPr lang="fr-FR" b="1" dirty="0">
                <a:latin typeface="Times New Roman" panose="02020603050405020304" pitchFamily="18" charset="0"/>
                <a:cs typeface="Times New Roman" panose="02020603050405020304" pitchFamily="18" charset="0"/>
              </a:rPr>
              <a:t>Vaccin méningocoque C :pour tous , obligatoire pour tous les enfants nés à partir du 01 01 2018</a:t>
            </a:r>
          </a:p>
          <a:p>
            <a:r>
              <a:rPr lang="fr-FR" dirty="0"/>
              <a:t> </a:t>
            </a:r>
            <a:r>
              <a:rPr lang="fr-FR" sz="1500" dirty="0">
                <a:latin typeface="Times New Roman" panose="02020603050405020304" pitchFamily="18" charset="0"/>
                <a:cs typeface="Times New Roman" panose="02020603050405020304" pitchFamily="18" charset="0"/>
              </a:rPr>
              <a:t>V1: 5 mois  Rappel :12 mois</a:t>
            </a:r>
          </a:p>
          <a:p>
            <a:r>
              <a:rPr lang="fr-FR" sz="1500" dirty="0">
                <a:latin typeface="Times New Roman" panose="02020603050405020304" pitchFamily="18" charset="0"/>
                <a:cs typeface="Times New Roman" panose="02020603050405020304" pitchFamily="18" charset="0"/>
              </a:rPr>
              <a:t>Rattrapage : nourrissons &gt;12 mois, adolescents et adultes jusqu’à 25 ans : une seule dose de vaccin conjugué C(</a:t>
            </a:r>
            <a:r>
              <a:rPr lang="fr-FR" sz="1500" dirty="0" err="1">
                <a:latin typeface="Times New Roman" panose="02020603050405020304" pitchFamily="18" charset="0"/>
                <a:cs typeface="Times New Roman" panose="02020603050405020304" pitchFamily="18" charset="0"/>
              </a:rPr>
              <a:t>Neisvac</a:t>
            </a:r>
            <a:r>
              <a:rPr lang="fr-FR" sz="1500" dirty="0">
                <a:latin typeface="Times New Roman" panose="02020603050405020304" pitchFamily="18" charset="0"/>
                <a:cs typeface="Times New Roman" panose="02020603050405020304" pitchFamily="18" charset="0"/>
              </a:rPr>
              <a:t>*, </a:t>
            </a:r>
            <a:r>
              <a:rPr lang="fr-FR" sz="1500" dirty="0" err="1">
                <a:latin typeface="Times New Roman" panose="02020603050405020304" pitchFamily="18" charset="0"/>
                <a:cs typeface="Times New Roman" panose="02020603050405020304" pitchFamily="18" charset="0"/>
              </a:rPr>
              <a:t>Menjugate</a:t>
            </a:r>
            <a:r>
              <a:rPr lang="fr-FR" sz="1500" dirty="0">
                <a:latin typeface="Times New Roman" panose="02020603050405020304" pitchFamily="18" charset="0"/>
                <a:cs typeface="Times New Roman" panose="02020603050405020304" pitchFamily="18" charset="0"/>
              </a:rPr>
              <a:t>*)</a:t>
            </a:r>
          </a:p>
          <a:p>
            <a:r>
              <a:rPr lang="fr-FR" b="1" dirty="0">
                <a:latin typeface="Times New Roman" panose="02020603050405020304" pitchFamily="18" charset="0"/>
                <a:cs typeface="Times New Roman" panose="02020603050405020304" pitchFamily="18" charset="0"/>
              </a:rPr>
              <a:t>Vaccins méningocoque ACWY: (situations particulières ou autour de cas ) *</a:t>
            </a:r>
          </a:p>
          <a:p>
            <a:r>
              <a:rPr lang="fr-FR" sz="1500" dirty="0">
                <a:latin typeface="Times New Roman" panose="02020603050405020304" pitchFamily="18" charset="0"/>
                <a:cs typeface="Times New Roman" panose="02020603050405020304" pitchFamily="18" charset="0"/>
              </a:rPr>
              <a:t>Nourrissons 6 sem-6 mois : 2 doses </a:t>
            </a:r>
            <a:r>
              <a:rPr lang="fr-FR" sz="1500" dirty="0" err="1">
                <a:latin typeface="Times New Roman" panose="02020603050405020304" pitchFamily="18" charset="0"/>
                <a:cs typeface="Times New Roman" panose="02020603050405020304" pitchFamily="18" charset="0"/>
              </a:rPr>
              <a:t>Nimenrix</a:t>
            </a:r>
            <a:r>
              <a:rPr lang="fr-FR" sz="1500" dirty="0">
                <a:latin typeface="Times New Roman" panose="02020603050405020304" pitchFamily="18" charset="0"/>
                <a:cs typeface="Times New Roman" panose="02020603050405020304" pitchFamily="18" charset="0"/>
              </a:rPr>
              <a:t>* espacées de 2 mois et rappel  à 12 mois</a:t>
            </a:r>
          </a:p>
          <a:p>
            <a:r>
              <a:rPr lang="fr-FR" sz="1500" dirty="0">
                <a:latin typeface="Times New Roman" panose="02020603050405020304" pitchFamily="18" charset="0"/>
                <a:cs typeface="Times New Roman" panose="02020603050405020304" pitchFamily="18" charset="0"/>
              </a:rPr>
              <a:t>Nourrissons 6 mois-12 mois : une dose </a:t>
            </a:r>
            <a:r>
              <a:rPr lang="fr-FR" sz="1500" dirty="0" err="1">
                <a:latin typeface="Times New Roman" panose="02020603050405020304" pitchFamily="18" charset="0"/>
                <a:cs typeface="Times New Roman" panose="02020603050405020304" pitchFamily="18" charset="0"/>
              </a:rPr>
              <a:t>Nimenrix</a:t>
            </a:r>
            <a:r>
              <a:rPr lang="fr-FR" sz="1500" dirty="0">
                <a:latin typeface="Times New Roman" panose="02020603050405020304" pitchFamily="18" charset="0"/>
                <a:cs typeface="Times New Roman" panose="02020603050405020304" pitchFamily="18" charset="0"/>
              </a:rPr>
              <a:t>* ,rappel 12 mois</a:t>
            </a:r>
          </a:p>
          <a:p>
            <a:r>
              <a:rPr lang="fr-FR" sz="1500" dirty="0">
                <a:latin typeface="Times New Roman" panose="02020603050405020304" pitchFamily="18" charset="0"/>
                <a:cs typeface="Times New Roman" panose="02020603050405020304" pitchFamily="18" charset="0"/>
              </a:rPr>
              <a:t>Après 12 mois: une dose </a:t>
            </a:r>
            <a:r>
              <a:rPr lang="fr-FR" sz="1500" dirty="0" err="1">
                <a:latin typeface="Times New Roman" panose="02020603050405020304" pitchFamily="18" charset="0"/>
                <a:cs typeface="Times New Roman" panose="02020603050405020304" pitchFamily="18" charset="0"/>
              </a:rPr>
              <a:t>Nimenrix</a:t>
            </a:r>
            <a:r>
              <a:rPr lang="fr-FR" sz="1500" dirty="0">
                <a:latin typeface="Times New Roman" panose="02020603050405020304" pitchFamily="18" charset="0"/>
                <a:cs typeface="Times New Roman" panose="02020603050405020304" pitchFamily="18" charset="0"/>
              </a:rPr>
              <a:t>* ou </a:t>
            </a:r>
            <a:r>
              <a:rPr lang="fr-FR" sz="1500" dirty="0" err="1">
                <a:latin typeface="Times New Roman" panose="02020603050405020304" pitchFamily="18" charset="0"/>
                <a:cs typeface="Times New Roman" panose="02020603050405020304" pitchFamily="18" charset="0"/>
              </a:rPr>
              <a:t>Menquadfi</a:t>
            </a:r>
            <a:r>
              <a:rPr lang="fr-FR" sz="1500" dirty="0">
                <a:latin typeface="Times New Roman" panose="02020603050405020304" pitchFamily="18" charset="0"/>
                <a:cs typeface="Times New Roman" panose="02020603050405020304" pitchFamily="18" charset="0"/>
              </a:rPr>
              <a:t>*, ou </a:t>
            </a:r>
            <a:r>
              <a:rPr lang="fr-FR" sz="1500" dirty="0" err="1">
                <a:latin typeface="Times New Roman" panose="02020603050405020304" pitchFamily="18" charset="0"/>
                <a:cs typeface="Times New Roman" panose="02020603050405020304" pitchFamily="18" charset="0"/>
              </a:rPr>
              <a:t>Menveo</a:t>
            </a:r>
            <a:r>
              <a:rPr lang="fr-FR" sz="1500" dirty="0">
                <a:latin typeface="Times New Roman" panose="02020603050405020304" pitchFamily="18" charset="0"/>
                <a:cs typeface="Times New Roman" panose="02020603050405020304" pitchFamily="18" charset="0"/>
              </a:rPr>
              <a:t>* &gt; 2ans </a:t>
            </a:r>
          </a:p>
          <a:p>
            <a:pPr algn="l"/>
            <a:r>
              <a:rPr lang="fr-FR" sz="1500" b="1" i="0" u="none" strike="noStrike" baseline="0" dirty="0">
                <a:latin typeface="Times New Roman" panose="02020603050405020304" pitchFamily="18" charset="0"/>
                <a:cs typeface="Times New Roman" panose="02020603050405020304" pitchFamily="18" charset="0"/>
              </a:rPr>
              <a:t>*Pour les personnes souffrant de déficit en fraction terminale du complément, recevant un traitement anti-complément, porteuses d’un  déficit en properdine ou ayant une </a:t>
            </a:r>
            <a:r>
              <a:rPr lang="fr-FR" sz="1500" b="1" i="0" u="none" strike="noStrike" baseline="0" dirty="0" err="1">
                <a:latin typeface="Times New Roman" panose="02020603050405020304" pitchFamily="18" charset="0"/>
                <a:cs typeface="Times New Roman" panose="02020603050405020304" pitchFamily="18" charset="0"/>
              </a:rPr>
              <a:t>asplénie</a:t>
            </a:r>
            <a:r>
              <a:rPr lang="fr-FR" sz="1500" b="1" i="0" u="none" strike="noStrike" baseline="0" dirty="0">
                <a:latin typeface="Times New Roman" panose="02020603050405020304" pitchFamily="18" charset="0"/>
                <a:cs typeface="Times New Roman" panose="02020603050405020304" pitchFamily="18" charset="0"/>
              </a:rPr>
              <a:t> anatomique ou fonctionnelle et chez les personnes ayant reçu une greffe de cellules souches </a:t>
            </a:r>
            <a:r>
              <a:rPr lang="fr-FR" sz="1500" b="1" i="0" u="none" strike="noStrike" baseline="0" dirty="0" err="1">
                <a:latin typeface="Times New Roman" panose="02020603050405020304" pitchFamily="18" charset="0"/>
                <a:cs typeface="Times New Roman" panose="02020603050405020304" pitchFamily="18" charset="0"/>
              </a:rPr>
              <a:t>hématopoiétiques</a:t>
            </a:r>
            <a:r>
              <a:rPr lang="fr-FR" sz="1500" b="1" i="0" u="none" strike="noStrike" baseline="0" dirty="0">
                <a:latin typeface="Times New Roman" panose="02020603050405020304" pitchFamily="18" charset="0"/>
                <a:cs typeface="Times New Roman" panose="02020603050405020304" pitchFamily="18" charset="0"/>
              </a:rPr>
              <a:t>.</a:t>
            </a:r>
            <a:endParaRPr lang="fr-FR" sz="1500" b="1" dirty="0">
              <a:latin typeface="Times New Roman" panose="02020603050405020304" pitchFamily="18" charset="0"/>
              <a:cs typeface="Times New Roman" panose="02020603050405020304" pitchFamily="18" charset="0"/>
            </a:endParaRPr>
          </a:p>
          <a:p>
            <a:endParaRPr lang="fr-FR" sz="1350" b="1" dirty="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p:txBody>
      </p:sp>
      <p:sp>
        <p:nvSpPr>
          <p:cNvPr id="4" name="Espace réservé du pied de page 3">
            <a:extLst>
              <a:ext uri="{FF2B5EF4-FFF2-40B4-BE49-F238E27FC236}">
                <a16:creationId xmlns:a16="http://schemas.microsoft.com/office/drawing/2014/main" id="{8289EDD8-9FAC-7847-01EE-4CCA8485303B}"/>
              </a:ext>
            </a:extLst>
          </p:cNvPr>
          <p:cNvSpPr>
            <a:spLocks noGrp="1"/>
          </p:cNvSpPr>
          <p:nvPr>
            <p:ph type="ftr" sz="quarter" idx="11"/>
          </p:nvPr>
        </p:nvSpPr>
        <p:spPr/>
        <p:txBody>
          <a:bodyPr/>
          <a:lstStyle/>
          <a:p>
            <a:r>
              <a:rPr lang="fr-FR"/>
              <a:t>webinaire 180123 PB</a:t>
            </a:r>
          </a:p>
        </p:txBody>
      </p:sp>
    </p:spTree>
    <p:extLst>
      <p:ext uri="{BB962C8B-B14F-4D97-AF65-F5344CB8AC3E}">
        <p14:creationId xmlns:p14="http://schemas.microsoft.com/office/powerpoint/2010/main" val="3588891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F38890-AB80-24D8-02AE-8B47A2135891}"/>
              </a:ext>
            </a:extLst>
          </p:cNvPr>
          <p:cNvSpPr>
            <a:spLocks noGrp="1"/>
          </p:cNvSpPr>
          <p:nvPr>
            <p:ph type="title"/>
          </p:nvPr>
        </p:nvSpPr>
        <p:spPr>
          <a:xfrm>
            <a:off x="578498" y="289250"/>
            <a:ext cx="7936852" cy="1401442"/>
          </a:xfrm>
        </p:spPr>
        <p:txBody>
          <a:bodyPr>
            <a:normAutofit fontScale="90000"/>
          </a:bodyPr>
          <a:lstStyle/>
          <a:p>
            <a:pPr>
              <a:lnSpc>
                <a:spcPct val="100000"/>
              </a:lnSpc>
            </a:pPr>
            <a:r>
              <a:rPr lang="fr-FR" sz="2700" dirty="0">
                <a:solidFill>
                  <a:srgbClr val="002060"/>
                </a:solidFill>
                <a:latin typeface="Times New Roman" panose="02020603050405020304" pitchFamily="18" charset="0"/>
                <a:cs typeface="Times New Roman" panose="02020603050405020304" pitchFamily="18" charset="0"/>
              </a:rPr>
              <a:t>Vac Men C: recommandations en 2010, puis en 2017 (5 mois), </a:t>
            </a:r>
            <a:br>
              <a:rPr lang="fr-FR" sz="2700" dirty="0">
                <a:solidFill>
                  <a:srgbClr val="002060"/>
                </a:solidFill>
                <a:latin typeface="Times New Roman" panose="02020603050405020304" pitchFamily="18" charset="0"/>
                <a:cs typeface="Times New Roman" panose="02020603050405020304" pitchFamily="18" charset="0"/>
              </a:rPr>
            </a:br>
            <a:r>
              <a:rPr lang="fr-FR" sz="2700" dirty="0">
                <a:solidFill>
                  <a:srgbClr val="002060"/>
                </a:solidFill>
                <a:latin typeface="Times New Roman" panose="02020603050405020304" pitchFamily="18" charset="0"/>
                <a:cs typeface="Times New Roman" panose="02020603050405020304" pitchFamily="18" charset="0"/>
              </a:rPr>
              <a:t>	puis extension obligation en 2018:</a:t>
            </a:r>
            <a:br>
              <a:rPr lang="fr-FR" sz="2700" dirty="0">
                <a:solidFill>
                  <a:srgbClr val="002060"/>
                </a:solidFill>
                <a:latin typeface="Times New Roman" panose="02020603050405020304" pitchFamily="18" charset="0"/>
                <a:cs typeface="Times New Roman" panose="02020603050405020304" pitchFamily="18" charset="0"/>
              </a:rPr>
            </a:br>
            <a:r>
              <a:rPr lang="fr-FR" sz="2700" dirty="0">
                <a:solidFill>
                  <a:srgbClr val="002060"/>
                </a:solidFill>
                <a:latin typeface="Times New Roman" panose="02020603050405020304" pitchFamily="18" charset="0"/>
                <a:cs typeface="Times New Roman" panose="02020603050405020304" pitchFamily="18" charset="0"/>
              </a:rPr>
              <a:t>Action récente sur les IIM à Méningocoque C</a:t>
            </a:r>
            <a:endParaRPr lang="fr-FR" dirty="0"/>
          </a:p>
        </p:txBody>
      </p:sp>
      <p:sp>
        <p:nvSpPr>
          <p:cNvPr id="3" name="Espace réservé du pied de page 2">
            <a:extLst>
              <a:ext uri="{FF2B5EF4-FFF2-40B4-BE49-F238E27FC236}">
                <a16:creationId xmlns:a16="http://schemas.microsoft.com/office/drawing/2014/main" id="{C9EB7307-F40F-C944-01A9-CDDD55EBF8D1}"/>
              </a:ext>
            </a:extLst>
          </p:cNvPr>
          <p:cNvSpPr>
            <a:spLocks noGrp="1"/>
          </p:cNvSpPr>
          <p:nvPr>
            <p:ph type="ftr" sz="quarter" idx="11"/>
          </p:nvPr>
        </p:nvSpPr>
        <p:spPr/>
        <p:txBody>
          <a:bodyPr/>
          <a:lstStyle/>
          <a:p>
            <a:r>
              <a:rPr lang="fr-FR"/>
              <a:t>webinaire 180123 PB</a:t>
            </a:r>
          </a:p>
        </p:txBody>
      </p:sp>
      <p:pic>
        <p:nvPicPr>
          <p:cNvPr id="5" name="Image 4">
            <a:extLst>
              <a:ext uri="{FF2B5EF4-FFF2-40B4-BE49-F238E27FC236}">
                <a16:creationId xmlns:a16="http://schemas.microsoft.com/office/drawing/2014/main" id="{6A455896-9039-D6E3-7869-9869FC34F325}"/>
              </a:ext>
            </a:extLst>
          </p:cNvPr>
          <p:cNvPicPr>
            <a:picLocks noChangeAspect="1"/>
          </p:cNvPicPr>
          <p:nvPr/>
        </p:nvPicPr>
        <p:blipFill>
          <a:blip r:embed="rId2"/>
          <a:stretch>
            <a:fillRect/>
          </a:stretch>
        </p:blipFill>
        <p:spPr>
          <a:xfrm>
            <a:off x="727788" y="1776789"/>
            <a:ext cx="7344156" cy="4107847"/>
          </a:xfrm>
          <a:prstGeom prst="rect">
            <a:avLst/>
          </a:prstGeom>
        </p:spPr>
      </p:pic>
      <p:sp>
        <p:nvSpPr>
          <p:cNvPr id="7" name="ZoneTexte 6">
            <a:extLst>
              <a:ext uri="{FF2B5EF4-FFF2-40B4-BE49-F238E27FC236}">
                <a16:creationId xmlns:a16="http://schemas.microsoft.com/office/drawing/2014/main" id="{39FFC28B-4690-92A8-548F-4D6FD6D7B07C}"/>
              </a:ext>
            </a:extLst>
          </p:cNvPr>
          <p:cNvSpPr txBox="1"/>
          <p:nvPr/>
        </p:nvSpPr>
        <p:spPr>
          <a:xfrm>
            <a:off x="2286000" y="3105835"/>
            <a:ext cx="4572000" cy="646331"/>
          </a:xfrm>
          <a:prstGeom prst="rect">
            <a:avLst/>
          </a:prstGeom>
          <a:noFill/>
        </p:spPr>
        <p:txBody>
          <a:bodyPr wrap="square">
            <a:spAutoFit/>
          </a:bodyPr>
          <a:lstStyle/>
          <a:p>
            <a:pPr defTabSz="685800">
              <a:defRPr/>
            </a:pPr>
            <a:r>
              <a:rPr lang="fr-FR" sz="1800" dirty="0">
                <a:solidFill>
                  <a:prstClr val="black"/>
                </a:solidFill>
                <a:latin typeface="Calibri" panose="020F0502020204030204"/>
                <a:ea typeface="MS PGothic" charset="-52"/>
              </a:rPr>
              <a:t>Recommandation</a:t>
            </a:r>
          </a:p>
          <a:p>
            <a:pPr defTabSz="685800">
              <a:defRPr/>
            </a:pPr>
            <a:r>
              <a:rPr lang="fr-FR" sz="1800" dirty="0">
                <a:solidFill>
                  <a:prstClr val="black"/>
                </a:solidFill>
                <a:latin typeface="Calibri" panose="020F0502020204030204"/>
                <a:ea typeface="MS PGothic" charset="-52"/>
              </a:rPr>
              <a:t>2010 : 1 dose 12 mois</a:t>
            </a:r>
          </a:p>
        </p:txBody>
      </p:sp>
      <p:cxnSp>
        <p:nvCxnSpPr>
          <p:cNvPr id="10" name="Connecteur droit avec flèche 9">
            <a:extLst>
              <a:ext uri="{FF2B5EF4-FFF2-40B4-BE49-F238E27FC236}">
                <a16:creationId xmlns:a16="http://schemas.microsoft.com/office/drawing/2014/main" id="{ADBA93DD-F003-519F-B1D4-E0941A155553}"/>
              </a:ext>
            </a:extLst>
          </p:cNvPr>
          <p:cNvCxnSpPr/>
          <p:nvPr/>
        </p:nvCxnSpPr>
        <p:spPr>
          <a:xfrm>
            <a:off x="3181739" y="3965510"/>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475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455543-CB42-A948-8B4F-339C2B581575}"/>
              </a:ext>
            </a:extLst>
          </p:cNvPr>
          <p:cNvSpPr>
            <a:spLocks noGrp="1"/>
          </p:cNvSpPr>
          <p:nvPr>
            <p:ph type="title"/>
          </p:nvPr>
        </p:nvSpPr>
        <p:spPr>
          <a:xfrm>
            <a:off x="662472" y="0"/>
            <a:ext cx="7852877" cy="1959010"/>
          </a:xfrm>
        </p:spPr>
        <p:txBody>
          <a:bodyPr>
            <a:normAutofit/>
          </a:bodyPr>
          <a:lstStyle/>
          <a:p>
            <a:r>
              <a:rPr lang="fr-FR" sz="2800" dirty="0"/>
              <a:t>Covid-19 : impact immédiat et transitoire des mesures barrière et de distanciation sur les IIM </a:t>
            </a:r>
          </a:p>
        </p:txBody>
      </p:sp>
      <p:pic>
        <p:nvPicPr>
          <p:cNvPr id="4" name="Image 3">
            <a:extLst>
              <a:ext uri="{FF2B5EF4-FFF2-40B4-BE49-F238E27FC236}">
                <a16:creationId xmlns:a16="http://schemas.microsoft.com/office/drawing/2014/main" id="{32756E5E-9CB9-9E46-9F91-67775D505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709" y="1877914"/>
            <a:ext cx="7315199" cy="3744836"/>
          </a:xfrm>
          <a:prstGeom prst="rect">
            <a:avLst/>
          </a:prstGeom>
        </p:spPr>
      </p:pic>
      <p:sp>
        <p:nvSpPr>
          <p:cNvPr id="5" name="ZoneTexte 4">
            <a:extLst>
              <a:ext uri="{FF2B5EF4-FFF2-40B4-BE49-F238E27FC236}">
                <a16:creationId xmlns:a16="http://schemas.microsoft.com/office/drawing/2014/main" id="{52DFE5EA-8C71-AB46-AB18-46AA17E0E236}"/>
              </a:ext>
            </a:extLst>
          </p:cNvPr>
          <p:cNvSpPr txBox="1"/>
          <p:nvPr/>
        </p:nvSpPr>
        <p:spPr>
          <a:xfrm>
            <a:off x="2361661" y="5639934"/>
            <a:ext cx="4168513" cy="369332"/>
          </a:xfrm>
          <a:prstGeom prst="rect">
            <a:avLst/>
          </a:prstGeom>
          <a:noFill/>
        </p:spPr>
        <p:txBody>
          <a:bodyPr wrap="none" rtlCol="0">
            <a:spAutoFit/>
          </a:bodyPr>
          <a:lstStyle/>
          <a:p>
            <a:r>
              <a:rPr lang="fr-FR" i="1" dirty="0" err="1"/>
              <a:t>Deghmane</a:t>
            </a:r>
            <a:r>
              <a:rPr lang="fr-FR" i="1" dirty="0"/>
              <a:t> AE. et al. </a:t>
            </a:r>
            <a:r>
              <a:rPr lang="fr-FR" i="1" dirty="0" err="1"/>
              <a:t>Microorganisms</a:t>
            </a:r>
            <a:r>
              <a:rPr lang="fr-FR" i="1" dirty="0"/>
              <a:t> 2022</a:t>
            </a:r>
          </a:p>
        </p:txBody>
      </p:sp>
    </p:spTree>
    <p:extLst>
      <p:ext uri="{BB962C8B-B14F-4D97-AF65-F5344CB8AC3E}">
        <p14:creationId xmlns:p14="http://schemas.microsoft.com/office/powerpoint/2010/main" val="1910808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DFCBE-CF2D-1FBE-52AC-C3DD03199866}"/>
              </a:ext>
            </a:extLst>
          </p:cNvPr>
          <p:cNvSpPr>
            <a:spLocks noGrp="1"/>
          </p:cNvSpPr>
          <p:nvPr>
            <p:ph type="title"/>
          </p:nvPr>
        </p:nvSpPr>
        <p:spPr>
          <a:solidFill>
            <a:schemeClr val="accent2">
              <a:lumMod val="75000"/>
            </a:schemeClr>
          </a:solidFill>
        </p:spPr>
        <p:txBody>
          <a:bodyPr/>
          <a:lstStyle/>
          <a:p>
            <a:r>
              <a:rPr lang="fr-FR" dirty="0"/>
              <a:t>Les méningocoques W et Y </a:t>
            </a:r>
          </a:p>
        </p:txBody>
      </p:sp>
      <p:sp>
        <p:nvSpPr>
          <p:cNvPr id="3" name="Espace réservé du contenu 2">
            <a:extLst>
              <a:ext uri="{FF2B5EF4-FFF2-40B4-BE49-F238E27FC236}">
                <a16:creationId xmlns:a16="http://schemas.microsoft.com/office/drawing/2014/main" id="{D75778B5-83E4-C33C-B3BA-5647D8060ADF}"/>
              </a:ext>
            </a:extLst>
          </p:cNvPr>
          <p:cNvSpPr>
            <a:spLocks noGrp="1"/>
          </p:cNvSpPr>
          <p:nvPr>
            <p:ph idx="1"/>
          </p:nvPr>
        </p:nvSpPr>
        <p:spPr/>
        <p:txBody>
          <a:bodyPr/>
          <a:lstStyle/>
          <a:p>
            <a:r>
              <a:rPr lang="fr-FR" dirty="0"/>
              <a:t>W : en montée</a:t>
            </a:r>
          </a:p>
          <a:p>
            <a:r>
              <a:rPr lang="fr-FR" dirty="0"/>
              <a:t>Y : très virulent </a:t>
            </a:r>
          </a:p>
          <a:p>
            <a:r>
              <a:rPr lang="fr-FR" dirty="0"/>
              <a:t>Faudra-t-il remplacer le vaccin </a:t>
            </a:r>
            <a:r>
              <a:rPr lang="fr-FR" dirty="0" err="1"/>
              <a:t>méningoque</a:t>
            </a:r>
            <a:r>
              <a:rPr lang="fr-FR" dirty="0"/>
              <a:t> C par un vaccin tétravalent ACWY?</a:t>
            </a:r>
          </a:p>
        </p:txBody>
      </p:sp>
      <p:sp>
        <p:nvSpPr>
          <p:cNvPr id="4" name="Espace réservé du pied de page 3">
            <a:extLst>
              <a:ext uri="{FF2B5EF4-FFF2-40B4-BE49-F238E27FC236}">
                <a16:creationId xmlns:a16="http://schemas.microsoft.com/office/drawing/2014/main" id="{3321E1D0-69BE-C55E-A0A5-59A5645C4BF4}"/>
              </a:ext>
            </a:extLst>
          </p:cNvPr>
          <p:cNvSpPr>
            <a:spLocks noGrp="1"/>
          </p:cNvSpPr>
          <p:nvPr>
            <p:ph type="ftr" sz="quarter" idx="11"/>
          </p:nvPr>
        </p:nvSpPr>
        <p:spPr/>
        <p:txBody>
          <a:bodyPr/>
          <a:lstStyle/>
          <a:p>
            <a:r>
              <a:rPr lang="fr-FR"/>
              <a:t>webinaire 180123 PB</a:t>
            </a:r>
          </a:p>
        </p:txBody>
      </p:sp>
    </p:spTree>
    <p:extLst>
      <p:ext uri="{BB962C8B-B14F-4D97-AF65-F5344CB8AC3E}">
        <p14:creationId xmlns:p14="http://schemas.microsoft.com/office/powerpoint/2010/main" val="80127809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471</TotalTime>
  <Words>2440</Words>
  <Application>Microsoft Office PowerPoint</Application>
  <PresentationFormat>Affichage à l'écran (4:3)</PresentationFormat>
  <Paragraphs>199</Paragraphs>
  <Slides>29</Slides>
  <Notes>3</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29</vt:i4>
      </vt:variant>
    </vt:vector>
  </HeadingPairs>
  <TitlesOfParts>
    <vt:vector size="40" baseType="lpstr">
      <vt:lpstr>Arial</vt:lpstr>
      <vt:lpstr>Arial Narrow</vt:lpstr>
      <vt:lpstr>Calibri</vt:lpstr>
      <vt:lpstr>Calibri Light</vt:lpstr>
      <vt:lpstr>DINOT-Bold</vt:lpstr>
      <vt:lpstr>Helvetica</vt:lpstr>
      <vt:lpstr>Lucida Grande</vt:lpstr>
      <vt:lpstr>Roboto</vt:lpstr>
      <vt:lpstr>Times</vt:lpstr>
      <vt:lpstr>Times New Roman</vt:lpstr>
      <vt:lpstr>Thème Office</vt:lpstr>
      <vt:lpstr>Vaccinations chez l’enfant en France</vt:lpstr>
      <vt:lpstr>Vaccinations de l’enfant en France nouveautés et actualités</vt:lpstr>
      <vt:lpstr>Le nouveau texte du Code de la santé publique: vaccinations obligatoires : JO décembre 2017</vt:lpstr>
      <vt:lpstr>Vaccins contre les infections méningococciques</vt:lpstr>
      <vt:lpstr>Vaccination des infections à méningocoques (IIM)</vt:lpstr>
      <vt:lpstr>Vaccins méningocoques C et ACWY: schémas </vt:lpstr>
      <vt:lpstr>Vac Men C: recommandations en 2010, puis en 2017 (5 mois),   puis extension obligation en 2018: Action récente sur les IIM à Méningocoque C</vt:lpstr>
      <vt:lpstr>Covid-19 : impact immédiat et transitoire des mesures barrière et de distanciation sur les IIM </vt:lpstr>
      <vt:lpstr>Les méningocoques W et Y </vt:lpstr>
      <vt:lpstr>2015-2019 : Situation en France pour  Méningocoque W</vt:lpstr>
      <vt:lpstr>Vaccins protéiques méningococciques (B)</vt:lpstr>
      <vt:lpstr>HAS 2021 : recommandation de la vaccination Bexsero des nourrissons en France</vt:lpstr>
      <vt:lpstr>Vaccination contre le rotavirus</vt:lpstr>
      <vt:lpstr>Les Rotavirus seraient responsables  chaque année en France de :</vt:lpstr>
      <vt:lpstr>Vaccination des nourrissons contre les infections à rotavirus en France: réticences </vt:lpstr>
      <vt:lpstr>Vaccination à nouveau recommandée en France en 2022</vt:lpstr>
      <vt:lpstr>Vaccin rotavirus recommandé par l’HAS en juillet 2022</vt:lpstr>
      <vt:lpstr>Risque d’invagination intestinale aiguë  (IIA) après vaccination rotavirus </vt:lpstr>
      <vt:lpstr>Vaccination pendant la grossesse </vt:lpstr>
      <vt:lpstr>Présentation PowerPoint</vt:lpstr>
      <vt:lpstr>2020202</vt:lpstr>
      <vt:lpstr>Données récentes d’efficacité de la vaccination coqueluche chez la femme enceinte en vie réelle </vt:lpstr>
      <vt:lpstr>France avril 2022 : recommandation de la  vaccination contre la coqueluche de la femme enceinte</vt:lpstr>
      <vt:lpstr>Vaccination contre les HPV en France </vt:lpstr>
      <vt:lpstr>Vaccin HPV : des avancées et des questionnements en 2022</vt:lpstr>
      <vt:lpstr>La vaccination des garçons universelle en France : HAS décembre 2019 </vt:lpstr>
      <vt:lpstr>Couverture vaccinale HPV en France  (BEH 2019): une difficile progression ,des fake news et des réticences </vt:lpstr>
      <vt:lpstr>Deux cohortes suivies 2007-2019 : comparaison des cancers HPV + en Finlande . Lehtinen M. 2021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Vaccinations chez l’enfant en France</dc:title>
  <dc:creator>pierre Bégué</dc:creator>
  <cp:lastModifiedBy>pierre Bégué</cp:lastModifiedBy>
  <cp:revision>26</cp:revision>
  <dcterms:created xsi:type="dcterms:W3CDTF">2022-11-17T08:41:42Z</dcterms:created>
  <dcterms:modified xsi:type="dcterms:W3CDTF">2022-12-08T08:00:30Z</dcterms:modified>
</cp:coreProperties>
</file>